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3"/>
  </p:notesMasterIdLst>
  <p:sldIdLst>
    <p:sldId id="260" r:id="rId2"/>
    <p:sldId id="261" r:id="rId3"/>
    <p:sldId id="268" r:id="rId4"/>
    <p:sldId id="270" r:id="rId5"/>
    <p:sldId id="271" r:id="rId6"/>
    <p:sldId id="272" r:id="rId7"/>
    <p:sldId id="273" r:id="rId8"/>
    <p:sldId id="274" r:id="rId9"/>
    <p:sldId id="275" r:id="rId10"/>
    <p:sldId id="276" r:id="rId11"/>
    <p:sldId id="269" r:id="rId12"/>
  </p:sldIdLst>
  <p:sldSz cx="9144000" cy="6858000" type="screen4x3"/>
  <p:notesSz cx="6858000" cy="9144000"/>
  <p:embeddedFontLst>
    <p:embeddedFont>
      <p:font typeface="Twinkl Light" pitchFamily="2" charset="0"/>
      <p:regular r:id="rId14"/>
    </p:embeddedFont>
    <p:embeddedFont>
      <p:font typeface="Clear Sans Medium" panose="020B0603030202020304" pitchFamily="34" charset="0"/>
      <p:regular r:id="rId15"/>
      <p:italic r:id="rId16"/>
    </p:embeddedFont>
    <p:embeddedFont>
      <p:font typeface="Calibri" panose="020F0502020204030204" pitchFamily="34" charset="0"/>
      <p:regular r:id="rId17"/>
      <p:bold r:id="rId18"/>
      <p:italic r:id="rId19"/>
      <p:boldItalic r:id="rId20"/>
    </p:embeddedFont>
    <p:embeddedFont>
      <p:font typeface="Clear Sans Light" panose="020B0303030202020304" pitchFamily="34" charset="0"/>
      <p:regular r:id="rId21"/>
    </p:embeddedFont>
    <p:embeddedFont>
      <p:font typeface="Twinkl SemiBold" pitchFamily="2" charset="0"/>
      <p:bold r:id="rId22"/>
    </p:embeddedFont>
    <p:embeddedFont>
      <p:font typeface="Sassoon Infant Rg" panose="02000503030000020003" pitchFamily="50" charset="0"/>
      <p:regular r:id="rId23"/>
      <p:bold r:id="rId24"/>
    </p:embeddedFont>
    <p:embeddedFont>
      <p:font typeface="Clear Sans" panose="020B0503030202020304" pitchFamily="34" charset="0"/>
      <p:regular r:id="rId25"/>
      <p:bold r:id="rId26"/>
      <p:italic r:id="rId27"/>
      <p:boldItalic r:id="rId28"/>
    </p:embeddedFont>
  </p:embeddedFontLst>
  <p:defaultTextStyle>
    <a:defPPr>
      <a:defRPr lang="en-US"/>
    </a:defPPr>
    <a:lvl1pPr algn="l" rtl="0" eaLnBrk="0" fontAlgn="base" hangingPunct="0">
      <a:spcBef>
        <a:spcPct val="0"/>
      </a:spcBef>
      <a:spcAft>
        <a:spcPct val="0"/>
      </a:spcAft>
      <a:defRPr kern="1200">
        <a:solidFill>
          <a:schemeClr val="tx1"/>
        </a:solidFill>
        <a:latin typeface="Twinkl Light" pitchFamily="2" charset="0"/>
        <a:ea typeface="+mn-ea"/>
        <a:cs typeface="+mn-cs"/>
      </a:defRPr>
    </a:lvl1pPr>
    <a:lvl2pPr marL="457200" algn="l" rtl="0" eaLnBrk="0" fontAlgn="base" hangingPunct="0">
      <a:spcBef>
        <a:spcPct val="0"/>
      </a:spcBef>
      <a:spcAft>
        <a:spcPct val="0"/>
      </a:spcAft>
      <a:defRPr kern="1200">
        <a:solidFill>
          <a:schemeClr val="tx1"/>
        </a:solidFill>
        <a:latin typeface="Twinkl Light" pitchFamily="2" charset="0"/>
        <a:ea typeface="+mn-ea"/>
        <a:cs typeface="+mn-cs"/>
      </a:defRPr>
    </a:lvl2pPr>
    <a:lvl3pPr marL="914400" algn="l" rtl="0" eaLnBrk="0" fontAlgn="base" hangingPunct="0">
      <a:spcBef>
        <a:spcPct val="0"/>
      </a:spcBef>
      <a:spcAft>
        <a:spcPct val="0"/>
      </a:spcAft>
      <a:defRPr kern="1200">
        <a:solidFill>
          <a:schemeClr val="tx1"/>
        </a:solidFill>
        <a:latin typeface="Twinkl Light" pitchFamily="2" charset="0"/>
        <a:ea typeface="+mn-ea"/>
        <a:cs typeface="+mn-cs"/>
      </a:defRPr>
    </a:lvl3pPr>
    <a:lvl4pPr marL="1371600" algn="l" rtl="0" eaLnBrk="0" fontAlgn="base" hangingPunct="0">
      <a:spcBef>
        <a:spcPct val="0"/>
      </a:spcBef>
      <a:spcAft>
        <a:spcPct val="0"/>
      </a:spcAft>
      <a:defRPr kern="1200">
        <a:solidFill>
          <a:schemeClr val="tx1"/>
        </a:solidFill>
        <a:latin typeface="Twinkl Light" pitchFamily="2" charset="0"/>
        <a:ea typeface="+mn-ea"/>
        <a:cs typeface="+mn-cs"/>
      </a:defRPr>
    </a:lvl4pPr>
    <a:lvl5pPr marL="1828800" algn="l" rtl="0" eaLnBrk="0" fontAlgn="base" hangingPunct="0">
      <a:spcBef>
        <a:spcPct val="0"/>
      </a:spcBef>
      <a:spcAft>
        <a:spcPct val="0"/>
      </a:spcAft>
      <a:defRPr kern="1200">
        <a:solidFill>
          <a:schemeClr val="tx1"/>
        </a:solidFill>
        <a:latin typeface="Twinkl Light" pitchFamily="2" charset="0"/>
        <a:ea typeface="+mn-ea"/>
        <a:cs typeface="+mn-cs"/>
      </a:defRPr>
    </a:lvl5pPr>
    <a:lvl6pPr marL="2286000" algn="l" defTabSz="914400" rtl="0" eaLnBrk="1" latinLnBrk="0" hangingPunct="1">
      <a:defRPr kern="1200">
        <a:solidFill>
          <a:schemeClr val="tx1"/>
        </a:solidFill>
        <a:latin typeface="Twinkl Light" pitchFamily="2" charset="0"/>
        <a:ea typeface="+mn-ea"/>
        <a:cs typeface="+mn-cs"/>
      </a:defRPr>
    </a:lvl6pPr>
    <a:lvl7pPr marL="2743200" algn="l" defTabSz="914400" rtl="0" eaLnBrk="1" latinLnBrk="0" hangingPunct="1">
      <a:defRPr kern="1200">
        <a:solidFill>
          <a:schemeClr val="tx1"/>
        </a:solidFill>
        <a:latin typeface="Twinkl Light" pitchFamily="2" charset="0"/>
        <a:ea typeface="+mn-ea"/>
        <a:cs typeface="+mn-cs"/>
      </a:defRPr>
    </a:lvl7pPr>
    <a:lvl8pPr marL="3200400" algn="l" defTabSz="914400" rtl="0" eaLnBrk="1" latinLnBrk="0" hangingPunct="1">
      <a:defRPr kern="1200">
        <a:solidFill>
          <a:schemeClr val="tx1"/>
        </a:solidFill>
        <a:latin typeface="Twinkl Light" pitchFamily="2" charset="0"/>
        <a:ea typeface="+mn-ea"/>
        <a:cs typeface="+mn-cs"/>
      </a:defRPr>
    </a:lvl8pPr>
    <a:lvl9pPr marL="3657600" algn="l" defTabSz="914400" rtl="0" eaLnBrk="1" latinLnBrk="0" hangingPunct="1">
      <a:defRPr kern="1200">
        <a:solidFill>
          <a:schemeClr val="tx1"/>
        </a:solidFill>
        <a:latin typeface="Twinkl Light" pitchFamily="2"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285"/>
    <a:srgbClr val="653B8F"/>
    <a:srgbClr val="87BD31"/>
    <a:srgbClr val="4D533B"/>
    <a:srgbClr val="4095A3"/>
    <a:srgbClr val="B2D30B"/>
    <a:srgbClr val="639FCE"/>
    <a:srgbClr val="65BA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72" autoAdjust="0"/>
    <p:restoredTop sz="94660"/>
  </p:normalViewPr>
  <p:slideViewPr>
    <p:cSldViewPr snapToGrid="0" showGuides="1">
      <p:cViewPr varScale="1">
        <p:scale>
          <a:sx n="110" d="100"/>
          <a:sy n="110" d="100"/>
        </p:scale>
        <p:origin x="183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D8C608-A075-4AB2-8F36-1513ED4B73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2709C17E-5DBF-4084-9D11-F646DE69CA1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6DF10CE-332E-489D-9C01-3CFDFEC70C0E}" type="datetimeFigureOut">
              <a:rPr lang="en-GB"/>
              <a:pPr>
                <a:defRPr/>
              </a:pPr>
              <a:t>20/10/2019</a:t>
            </a:fld>
            <a:endParaRPr lang="en-GB"/>
          </a:p>
        </p:txBody>
      </p:sp>
      <p:sp>
        <p:nvSpPr>
          <p:cNvPr id="4" name="Slide Image Placeholder 3">
            <a:extLst>
              <a:ext uri="{FF2B5EF4-FFF2-40B4-BE49-F238E27FC236}">
                <a16:creationId xmlns:a16="http://schemas.microsoft.com/office/drawing/2014/main" id="{60F91708-F7E7-4F77-A67A-C5F5B1FF4D4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5E23BDAC-CFCE-422B-A094-55EB6E33975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AE5CE9A7-EAB7-465E-9E9F-E8F16777D4F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C62F0373-DF3D-4278-951D-463E0078A06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BEBD6C1-41D7-4512-A182-CA36E63D68F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391967-12DF-498D-B995-4CCAFDF2300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6878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494450E-AEA1-43D1-9FCC-1AD123AF28DC}"/>
              </a:ext>
            </a:extLst>
          </p:cNvPr>
          <p:cNvSpPr/>
          <p:nvPr userDrawn="1"/>
        </p:nvSpPr>
        <p:spPr bwMode="auto">
          <a:xfrm>
            <a:off x="479425" y="728663"/>
            <a:ext cx="8196263" cy="1787525"/>
          </a:xfrm>
          <a:prstGeom prst="roundRect">
            <a:avLst>
              <a:gd name="adj" fmla="val 0"/>
            </a:avLst>
          </a:prstGeom>
          <a:solidFill>
            <a:srgbClr val="FFF9E7">
              <a:alpha val="95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prstClr val="white"/>
                </a:solidFill>
              </a:rPr>
              <a:t> </a:t>
            </a:r>
          </a:p>
        </p:txBody>
      </p:sp>
      <p:sp>
        <p:nvSpPr>
          <p:cNvPr id="3" name="Rounded Rectangle 2">
            <a:extLst>
              <a:ext uri="{FF2B5EF4-FFF2-40B4-BE49-F238E27FC236}">
                <a16:creationId xmlns:a16="http://schemas.microsoft.com/office/drawing/2014/main" id="{91E043A5-B080-47CE-8AF8-E8E5CE17CA76}"/>
              </a:ext>
            </a:extLst>
          </p:cNvPr>
          <p:cNvSpPr/>
          <p:nvPr userDrawn="1"/>
        </p:nvSpPr>
        <p:spPr bwMode="auto">
          <a:xfrm>
            <a:off x="479425" y="2806700"/>
            <a:ext cx="8196263" cy="3324225"/>
          </a:xfrm>
          <a:prstGeom prst="roundRect">
            <a:avLst>
              <a:gd name="adj" fmla="val 0"/>
            </a:avLst>
          </a:prstGeom>
          <a:solidFill>
            <a:srgbClr val="FFF9E7">
              <a:alpha val="95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prstClr val="white"/>
                </a:solidFill>
              </a:rPr>
              <a:t> </a:t>
            </a:r>
          </a:p>
        </p:txBody>
      </p:sp>
    </p:spTree>
    <p:extLst>
      <p:ext uri="{BB962C8B-B14F-4D97-AF65-F5344CB8AC3E}">
        <p14:creationId xmlns:p14="http://schemas.microsoft.com/office/powerpoint/2010/main" val="3066632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435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79EA7187-D746-4453-AE26-6FBE66DB40FB}"/>
              </a:ext>
            </a:extLst>
          </p:cNvPr>
          <p:cNvSpPr/>
          <p:nvPr userDrawn="1"/>
        </p:nvSpPr>
        <p:spPr bwMode="auto">
          <a:xfrm>
            <a:off x="468313" y="457200"/>
            <a:ext cx="8207375" cy="5940425"/>
          </a:xfrm>
          <a:prstGeom prst="roundRect">
            <a:avLst>
              <a:gd name="adj" fmla="val 0"/>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prstClr val="white"/>
                </a:solidFill>
              </a:rPr>
              <a:t> </a:t>
            </a:r>
          </a:p>
        </p:txBody>
      </p:sp>
    </p:spTree>
    <p:extLst>
      <p:ext uri="{BB962C8B-B14F-4D97-AF65-F5344CB8AC3E}">
        <p14:creationId xmlns:p14="http://schemas.microsoft.com/office/powerpoint/2010/main" val="3551832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16B69A-9A1B-4540-8272-8ED12E297FD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08455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9" r:id="rId1"/>
    <p:sldLayoutId id="2147483720" r:id="rId2"/>
    <p:sldLayoutId id="2147483718" r:id="rId3"/>
    <p:sldLayoutId id="2147483721" r:id="rId4"/>
    <p:sldLayoutId id="2147483722" r:id="rId5"/>
  </p:sldLayoutIdLst>
  <p:txStyles>
    <p:titleStyle>
      <a:lvl1pPr algn="l" rtl="0" eaLnBrk="0" fontAlgn="base" hangingPunct="0">
        <a:lnSpc>
          <a:spcPct val="90000"/>
        </a:lnSpc>
        <a:spcBef>
          <a:spcPct val="0"/>
        </a:spcBef>
        <a:spcAft>
          <a:spcPct val="0"/>
        </a:spcAft>
        <a:defRPr sz="4000" b="1" kern="1200">
          <a:solidFill>
            <a:srgbClr val="6F8183"/>
          </a:solidFill>
          <a:latin typeface="+mj-lt"/>
          <a:ea typeface="+mj-ea"/>
          <a:cs typeface="+mj-cs"/>
        </a:defRPr>
      </a:lvl1pPr>
      <a:lvl2pPr algn="l" rtl="0" eaLnBrk="0" fontAlgn="base" hangingPunct="0">
        <a:lnSpc>
          <a:spcPct val="90000"/>
        </a:lnSpc>
        <a:spcBef>
          <a:spcPct val="0"/>
        </a:spcBef>
        <a:spcAft>
          <a:spcPct val="0"/>
        </a:spcAft>
        <a:defRPr sz="4000" b="1">
          <a:solidFill>
            <a:srgbClr val="6F8183"/>
          </a:solidFill>
          <a:latin typeface="Twinkl SemiBold" pitchFamily="2" charset="0"/>
        </a:defRPr>
      </a:lvl2pPr>
      <a:lvl3pPr algn="l" rtl="0" eaLnBrk="0" fontAlgn="base" hangingPunct="0">
        <a:lnSpc>
          <a:spcPct val="90000"/>
        </a:lnSpc>
        <a:spcBef>
          <a:spcPct val="0"/>
        </a:spcBef>
        <a:spcAft>
          <a:spcPct val="0"/>
        </a:spcAft>
        <a:defRPr sz="4000" b="1">
          <a:solidFill>
            <a:srgbClr val="6F8183"/>
          </a:solidFill>
          <a:latin typeface="Twinkl SemiBold" pitchFamily="2" charset="0"/>
        </a:defRPr>
      </a:lvl3pPr>
      <a:lvl4pPr algn="l" rtl="0" eaLnBrk="0" fontAlgn="base" hangingPunct="0">
        <a:lnSpc>
          <a:spcPct val="90000"/>
        </a:lnSpc>
        <a:spcBef>
          <a:spcPct val="0"/>
        </a:spcBef>
        <a:spcAft>
          <a:spcPct val="0"/>
        </a:spcAft>
        <a:defRPr sz="4000" b="1">
          <a:solidFill>
            <a:srgbClr val="6F8183"/>
          </a:solidFill>
          <a:latin typeface="Twinkl SemiBold" pitchFamily="2" charset="0"/>
        </a:defRPr>
      </a:lvl4pPr>
      <a:lvl5pPr algn="l" rtl="0" eaLnBrk="0" fontAlgn="base" hangingPunct="0">
        <a:lnSpc>
          <a:spcPct val="90000"/>
        </a:lnSpc>
        <a:spcBef>
          <a:spcPct val="0"/>
        </a:spcBef>
        <a:spcAft>
          <a:spcPct val="0"/>
        </a:spcAft>
        <a:defRPr sz="4000" b="1">
          <a:solidFill>
            <a:srgbClr val="6F8183"/>
          </a:solidFill>
          <a:latin typeface="Twinkl SemiBold" pitchFamily="2" charset="0"/>
        </a:defRPr>
      </a:lvl5pPr>
      <a:lvl6pPr marL="457200" algn="l" rtl="0" eaLnBrk="1" fontAlgn="base" hangingPunct="1">
        <a:lnSpc>
          <a:spcPct val="90000"/>
        </a:lnSpc>
        <a:spcBef>
          <a:spcPct val="0"/>
        </a:spcBef>
        <a:spcAft>
          <a:spcPct val="0"/>
        </a:spcAft>
        <a:defRPr sz="4000" b="1">
          <a:solidFill>
            <a:srgbClr val="6F8183"/>
          </a:solidFill>
          <a:latin typeface="Clear Sans" panose="020B0503030202020304" pitchFamily="34" charset="0"/>
        </a:defRPr>
      </a:lvl6pPr>
      <a:lvl7pPr marL="914400" algn="l" rtl="0" eaLnBrk="1" fontAlgn="base" hangingPunct="1">
        <a:lnSpc>
          <a:spcPct val="90000"/>
        </a:lnSpc>
        <a:spcBef>
          <a:spcPct val="0"/>
        </a:spcBef>
        <a:spcAft>
          <a:spcPct val="0"/>
        </a:spcAft>
        <a:defRPr sz="4000" b="1">
          <a:solidFill>
            <a:srgbClr val="6F8183"/>
          </a:solidFill>
          <a:latin typeface="Clear Sans" panose="020B0503030202020304" pitchFamily="34" charset="0"/>
        </a:defRPr>
      </a:lvl7pPr>
      <a:lvl8pPr marL="1371600" algn="l" rtl="0" eaLnBrk="1" fontAlgn="base" hangingPunct="1">
        <a:lnSpc>
          <a:spcPct val="90000"/>
        </a:lnSpc>
        <a:spcBef>
          <a:spcPct val="0"/>
        </a:spcBef>
        <a:spcAft>
          <a:spcPct val="0"/>
        </a:spcAft>
        <a:defRPr sz="4000" b="1">
          <a:solidFill>
            <a:srgbClr val="6F8183"/>
          </a:solidFill>
          <a:latin typeface="Clear Sans" panose="020B0503030202020304" pitchFamily="34" charset="0"/>
        </a:defRPr>
      </a:lvl8pPr>
      <a:lvl9pPr marL="1828800" algn="l" rtl="0" eaLnBrk="1" fontAlgn="base" hangingPunct="1">
        <a:lnSpc>
          <a:spcPct val="90000"/>
        </a:lnSpc>
        <a:spcBef>
          <a:spcPct val="0"/>
        </a:spcBef>
        <a:spcAft>
          <a:spcPct val="0"/>
        </a:spcAft>
        <a:defRPr sz="4000" b="1">
          <a:solidFill>
            <a:srgbClr val="6F8183"/>
          </a:solidFill>
          <a:latin typeface="Clear Sans" panose="020B05030302020203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commons.wikimedia.org/wiki/File:King_Henry_IV_from_NPG_(2).jpg" TargetMode="External"/><Relationship Id="rId7" Type="http://schemas.openxmlformats.org/officeDocument/2006/relationships/hyperlink" Target="https://commons.wikimedia.org/wiki/File:King_Henry_VII_from_NPG.jpg" TargetMode="External"/><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hyperlink" Target="https://commons.wikimedia.org/wiki/File:King_Henry_VI_from_NPG_(2).jpg" TargetMode="External"/><Relationship Id="rId10" Type="http://schemas.openxmlformats.org/officeDocument/2006/relationships/image" Target="../media/image9.jpeg"/><Relationship Id="rId4" Type="http://schemas.openxmlformats.org/officeDocument/2006/relationships/image" Target="../media/image6.jpeg"/><Relationship Id="rId9" Type="http://schemas.openxmlformats.org/officeDocument/2006/relationships/hyperlink" Target="https://commons.wikimedia.org/wiki/File:King_Richard_III_from_NPG_(2).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F405BD-ABDE-41FB-8BFF-AE9AAE1D72C9}"/>
              </a:ext>
            </a:extLst>
          </p:cNvPr>
          <p:cNvSpPr/>
          <p:nvPr/>
        </p:nvSpPr>
        <p:spPr>
          <a:xfrm>
            <a:off x="473075" y="690563"/>
            <a:ext cx="8196263" cy="1816100"/>
          </a:xfrm>
          <a:prstGeom prst="rect">
            <a:avLst/>
          </a:prstGeom>
          <a:solidFill>
            <a:srgbClr val="009285">
              <a:alpha val="90000"/>
            </a:srgbClr>
          </a:solidFill>
          <a:ln w="38100">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prstClr val="white"/>
              </a:solidFill>
            </a:endParaRPr>
          </a:p>
        </p:txBody>
      </p:sp>
      <p:sp>
        <p:nvSpPr>
          <p:cNvPr id="6147" name="Title 7">
            <a:extLst>
              <a:ext uri="{FF2B5EF4-FFF2-40B4-BE49-F238E27FC236}">
                <a16:creationId xmlns:a16="http://schemas.microsoft.com/office/drawing/2014/main" id="{92D850B9-022C-4F51-A691-6173015B8B12}"/>
              </a:ext>
            </a:extLst>
          </p:cNvPr>
          <p:cNvSpPr>
            <a:spLocks/>
          </p:cNvSpPr>
          <p:nvPr/>
        </p:nvSpPr>
        <p:spPr bwMode="auto">
          <a:xfrm>
            <a:off x="698500" y="796925"/>
            <a:ext cx="7761288" cy="1603375"/>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lIns="0" tIns="0" rIns="0" bIns="0" anchor="ct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r>
              <a:rPr lang="en-GB" altLang="en-US" sz="4800">
                <a:solidFill>
                  <a:srgbClr val="FFFFFF"/>
                </a:solidFill>
                <a:cs typeface="Clear Sans Light" panose="020B0303030202020304" pitchFamily="34" charset="0"/>
              </a:rPr>
              <a:t>The Tudors</a:t>
            </a:r>
            <a:br>
              <a:rPr lang="en-GB" altLang="en-US" sz="4800" b="1">
                <a:solidFill>
                  <a:srgbClr val="FFFFFF"/>
                </a:solidFill>
                <a:cs typeface="Clear Sans Medium" panose="020B0603030202020304" pitchFamily="34" charset="0"/>
              </a:rPr>
            </a:br>
            <a:r>
              <a:rPr lang="en-GB" altLang="en-US" sz="4800" b="1">
                <a:solidFill>
                  <a:srgbClr val="FFFFFF"/>
                </a:solidFill>
                <a:latin typeface="Twinkl SemiBold" pitchFamily="2" charset="0"/>
                <a:cs typeface="Clear Sans Medium" panose="020B0603030202020304" pitchFamily="34" charset="0"/>
              </a:rPr>
              <a:t>Introducing the Tudors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8">
            <a:extLst>
              <a:ext uri="{FF2B5EF4-FFF2-40B4-BE49-F238E27FC236}">
                <a16:creationId xmlns:a16="http://schemas.microsoft.com/office/drawing/2014/main" id="{9AF61672-E1F1-4307-B6BE-BC99667A1887}"/>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en-GB" altLang="en-US" sz="3600">
                <a:solidFill>
                  <a:srgbClr val="009285"/>
                </a:solidFill>
                <a:latin typeface="Twinkl SemiBold" pitchFamily="2" charset="0"/>
                <a:cs typeface="Clear Sans Light" panose="020B0303030202020304" pitchFamily="34" charset="0"/>
              </a:rPr>
              <a:t>Summary in a Sentence</a:t>
            </a:r>
          </a:p>
        </p:txBody>
      </p:sp>
      <p:pic>
        <p:nvPicPr>
          <p:cNvPr id="15363" name="Picture 2">
            <a:extLst>
              <a:ext uri="{FF2B5EF4-FFF2-40B4-BE49-F238E27FC236}">
                <a16:creationId xmlns:a16="http://schemas.microsoft.com/office/drawing/2014/main" id="{09B4DBC1-321B-47E8-AE1A-F2ABCB195E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53363" y="54451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1">
            <a:extLst>
              <a:ext uri="{FF2B5EF4-FFF2-40B4-BE49-F238E27FC236}">
                <a16:creationId xmlns:a16="http://schemas.microsoft.com/office/drawing/2014/main" id="{5AB9C426-2668-4D43-8F98-0142B195A38A}"/>
              </a:ext>
            </a:extLst>
          </p:cNvPr>
          <p:cNvSpPr>
            <a:spLocks noChangeArrowheads="1"/>
          </p:cNvSpPr>
          <p:nvPr/>
        </p:nvSpPr>
        <p:spPr bwMode="auto">
          <a:xfrm>
            <a:off x="1301750" y="1327150"/>
            <a:ext cx="6540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en-GB" altLang="en-US"/>
              <a:t>To finish today, write a short sentence to sum up the way the Tudors came to control England. You must use a maximum of ten words. What will your sentence be?</a:t>
            </a:r>
          </a:p>
        </p:txBody>
      </p:sp>
      <p:pic>
        <p:nvPicPr>
          <p:cNvPr id="15365" name="Picture 3">
            <a:extLst>
              <a:ext uri="{FF2B5EF4-FFF2-40B4-BE49-F238E27FC236}">
                <a16:creationId xmlns:a16="http://schemas.microsoft.com/office/drawing/2014/main" id="{3678C108-E6D5-486B-ABA7-FEF415BEB2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0563" y="2471738"/>
            <a:ext cx="4556125"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15">
            <a:extLst>
              <a:ext uri="{FF2B5EF4-FFF2-40B4-BE49-F238E27FC236}">
                <a16:creationId xmlns:a16="http://schemas.microsoft.com/office/drawing/2014/main" id="{F0850BA4-199C-453E-86D0-01264C49F0A5}"/>
              </a:ext>
            </a:extLst>
          </p:cNvPr>
          <p:cNvSpPr txBox="1">
            <a:spLocks/>
          </p:cNvSpPr>
          <p:nvPr/>
        </p:nvSpPr>
        <p:spPr bwMode="auto">
          <a:xfrm>
            <a:off x="684213" y="3568700"/>
            <a:ext cx="777557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marL="228600" indent="-228600">
              <a:defRPr>
                <a:solidFill>
                  <a:schemeClr val="tx1"/>
                </a:solidFill>
                <a:latin typeface="Twinkl Light" pitchFamily="2" charset="0"/>
              </a:defRPr>
            </a:lvl1pPr>
            <a:lvl2pPr marL="685800" indent="-22860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lnSpc>
                <a:spcPct val="90000"/>
              </a:lnSpc>
              <a:spcBef>
                <a:spcPts val="1000"/>
              </a:spcBef>
              <a:buFont typeface="Arial" panose="020B0604020202020204" pitchFamily="34" charset="0"/>
              <a:buChar char="•"/>
            </a:pPr>
            <a:r>
              <a:rPr lang="en-GB" altLang="en-US">
                <a:solidFill>
                  <a:srgbClr val="1C1C1C"/>
                </a:solidFill>
                <a:cs typeface="Arial" panose="020B0604020202020204" pitchFamily="34" charset="0"/>
              </a:rPr>
              <a:t>To know what the War of the Roses was.</a:t>
            </a:r>
          </a:p>
          <a:p>
            <a:pPr eaLnBrk="1" hangingPunct="1">
              <a:lnSpc>
                <a:spcPct val="90000"/>
              </a:lnSpc>
              <a:spcBef>
                <a:spcPts val="1000"/>
              </a:spcBef>
              <a:buFont typeface="Arial" panose="020B0604020202020204" pitchFamily="34" charset="0"/>
              <a:buChar char="•"/>
            </a:pPr>
            <a:r>
              <a:rPr lang="en-GB" altLang="en-US">
                <a:solidFill>
                  <a:srgbClr val="1C1C1C"/>
                </a:solidFill>
                <a:cs typeface="Arial" panose="020B0604020202020204" pitchFamily="34" charset="0"/>
              </a:rPr>
              <a:t>To understand how Henry VII came to power, and held it.</a:t>
            </a:r>
          </a:p>
          <a:p>
            <a:pPr eaLnBrk="1" hangingPunct="1">
              <a:lnSpc>
                <a:spcPct val="90000"/>
              </a:lnSpc>
              <a:spcBef>
                <a:spcPts val="1000"/>
              </a:spcBef>
              <a:buFont typeface="Arial" panose="020B0604020202020204" pitchFamily="34" charset="0"/>
              <a:buChar char="•"/>
            </a:pPr>
            <a:r>
              <a:rPr lang="en-GB" altLang="en-US">
                <a:solidFill>
                  <a:srgbClr val="1C1C1C"/>
                </a:solidFill>
                <a:cs typeface="Arial" panose="020B0604020202020204" pitchFamily="34" charset="0"/>
              </a:rPr>
              <a:t>To analyse the reasons for Henry Tudor winning the Battle of Bosworth.</a:t>
            </a:r>
          </a:p>
        </p:txBody>
      </p:sp>
      <p:sp>
        <p:nvSpPr>
          <p:cNvPr id="7171" name="Content Placeholder 15">
            <a:extLst>
              <a:ext uri="{FF2B5EF4-FFF2-40B4-BE49-F238E27FC236}">
                <a16:creationId xmlns:a16="http://schemas.microsoft.com/office/drawing/2014/main" id="{873D1E88-DE1A-4CAC-8887-30FA09B4A87E}"/>
              </a:ext>
            </a:extLst>
          </p:cNvPr>
          <p:cNvSpPr txBox="1">
            <a:spLocks/>
          </p:cNvSpPr>
          <p:nvPr/>
        </p:nvSpPr>
        <p:spPr bwMode="auto">
          <a:xfrm>
            <a:off x="684213" y="1506538"/>
            <a:ext cx="777557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marL="285750" indent="-285750">
              <a:defRPr>
                <a:solidFill>
                  <a:schemeClr val="tx1"/>
                </a:solidFill>
                <a:latin typeface="Twinkl Light" pitchFamily="2" charset="0"/>
              </a:defRPr>
            </a:lvl1pPr>
            <a:lvl2pPr marL="685800" indent="-22860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lnSpc>
                <a:spcPct val="90000"/>
              </a:lnSpc>
              <a:spcBef>
                <a:spcPts val="1000"/>
              </a:spcBef>
              <a:buFont typeface="Arial" panose="020B0604020202020204" pitchFamily="34" charset="0"/>
              <a:buChar char="•"/>
            </a:pPr>
            <a:r>
              <a:rPr lang="en-GB" altLang="en-US">
                <a:solidFill>
                  <a:srgbClr val="1C1C1C"/>
                </a:solidFill>
                <a:cs typeface="Arial" panose="020B0604020202020204" pitchFamily="34" charset="0"/>
              </a:rPr>
              <a:t>To understand how the War of the Roses led to the first Tudor king.</a:t>
            </a:r>
          </a:p>
        </p:txBody>
      </p:sp>
      <p:sp>
        <p:nvSpPr>
          <p:cNvPr id="7172" name="Content Placeholder 15">
            <a:extLst>
              <a:ext uri="{FF2B5EF4-FFF2-40B4-BE49-F238E27FC236}">
                <a16:creationId xmlns:a16="http://schemas.microsoft.com/office/drawing/2014/main" id="{9D3A1897-2F3B-437B-A295-E8D51220B35B}"/>
              </a:ext>
            </a:extLst>
          </p:cNvPr>
          <p:cNvSpPr txBox="1">
            <a:spLocks/>
          </p:cNvSpPr>
          <p:nvPr/>
        </p:nvSpPr>
        <p:spPr bwMode="auto">
          <a:xfrm>
            <a:off x="479425" y="728663"/>
            <a:ext cx="8196263"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252000" tIns="216000" rIns="252000" bIns="180000"/>
          <a:lstStyle>
            <a:lvl1pPr>
              <a:defRPr>
                <a:solidFill>
                  <a:schemeClr val="tx1"/>
                </a:solidFill>
                <a:latin typeface="Twinkl Light" pitchFamily="2" charset="0"/>
              </a:defRPr>
            </a:lvl1pPr>
            <a:lvl2pPr marL="685800" indent="-22860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lnSpc>
                <a:spcPct val="90000"/>
              </a:lnSpc>
              <a:spcBef>
                <a:spcPts val="1000"/>
              </a:spcBef>
              <a:buFont typeface="Arial" panose="020B0604020202020204" pitchFamily="34" charset="0"/>
              <a:buNone/>
            </a:pPr>
            <a:r>
              <a:rPr lang="en-GB" altLang="en-US" sz="3600">
                <a:solidFill>
                  <a:srgbClr val="009285"/>
                </a:solidFill>
                <a:latin typeface="Twinkl SemiBold" pitchFamily="2" charset="0"/>
                <a:ea typeface="Sassoon Infant Rg" panose="02000503030000020003" pitchFamily="50" charset="0"/>
                <a:cs typeface="Sassoon Infant Rg" panose="02000503030000020003" pitchFamily="50" charset="0"/>
              </a:rPr>
              <a:t>Learning Objective</a:t>
            </a:r>
          </a:p>
        </p:txBody>
      </p:sp>
      <p:sp>
        <p:nvSpPr>
          <p:cNvPr id="7173" name="Content Placeholder 15">
            <a:extLst>
              <a:ext uri="{FF2B5EF4-FFF2-40B4-BE49-F238E27FC236}">
                <a16:creationId xmlns:a16="http://schemas.microsoft.com/office/drawing/2014/main" id="{ABDDABB8-4FD4-4D85-A04D-BF2B47EEED59}"/>
              </a:ext>
            </a:extLst>
          </p:cNvPr>
          <p:cNvSpPr txBox="1">
            <a:spLocks/>
          </p:cNvSpPr>
          <p:nvPr/>
        </p:nvSpPr>
        <p:spPr bwMode="auto">
          <a:xfrm>
            <a:off x="479425" y="2789238"/>
            <a:ext cx="81962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252000" tIns="216000" rIns="252000" bIns="180000"/>
          <a:lstStyle>
            <a:lvl1pPr>
              <a:defRPr>
                <a:solidFill>
                  <a:schemeClr val="tx1"/>
                </a:solidFill>
                <a:latin typeface="Twinkl Light" pitchFamily="2" charset="0"/>
              </a:defRPr>
            </a:lvl1pPr>
            <a:lvl2pPr marL="685800" indent="-22860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lnSpc>
                <a:spcPct val="90000"/>
              </a:lnSpc>
              <a:spcBef>
                <a:spcPts val="1000"/>
              </a:spcBef>
              <a:buFont typeface="Arial" panose="020B0604020202020204" pitchFamily="34" charset="0"/>
              <a:buNone/>
            </a:pPr>
            <a:r>
              <a:rPr lang="en-GB" altLang="en-US" sz="3600">
                <a:solidFill>
                  <a:srgbClr val="009285"/>
                </a:solidFill>
                <a:latin typeface="Twinkl SemiBold" pitchFamily="2" charset="0"/>
                <a:ea typeface="Sassoon Infant Rg" panose="02000503030000020003" pitchFamily="50" charset="0"/>
                <a:cs typeface="Sassoon Infant Rg" panose="02000503030000020003" pitchFamily="50" charset="0"/>
              </a:rPr>
              <a:t>Success Criteria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8">
            <a:extLst>
              <a:ext uri="{FF2B5EF4-FFF2-40B4-BE49-F238E27FC236}">
                <a16:creationId xmlns:a16="http://schemas.microsoft.com/office/drawing/2014/main" id="{9B2AAC54-4EB2-44D1-9C1D-90C1915300C0}"/>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en-GB" altLang="en-US" sz="3600">
                <a:solidFill>
                  <a:srgbClr val="009285"/>
                </a:solidFill>
                <a:latin typeface="Twinkl SemiBold" pitchFamily="2" charset="0"/>
                <a:cs typeface="Clear Sans Light" panose="020B0303030202020304" pitchFamily="34" charset="0"/>
              </a:rPr>
              <a:t>Odd One Out</a:t>
            </a:r>
          </a:p>
        </p:txBody>
      </p:sp>
      <p:pic>
        <p:nvPicPr>
          <p:cNvPr id="8195" name="Picture 3">
            <a:extLst>
              <a:ext uri="{FF2B5EF4-FFF2-40B4-BE49-F238E27FC236}">
                <a16:creationId xmlns:a16="http://schemas.microsoft.com/office/drawing/2014/main" id="{1DAC933F-B8C0-4283-99B1-012C40B71E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5425" y="54451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5B875A2-971B-479F-AF3D-F8C5E79994AE}"/>
              </a:ext>
            </a:extLst>
          </p:cNvPr>
          <p:cNvSpPr/>
          <p:nvPr/>
        </p:nvSpPr>
        <p:spPr>
          <a:xfrm>
            <a:off x="1457325" y="1316038"/>
            <a:ext cx="6229350" cy="646112"/>
          </a:xfrm>
          <a:prstGeom prst="rect">
            <a:avLst/>
          </a:prstGeom>
        </p:spPr>
        <p:txBody>
          <a:bodyPr>
            <a:spAutoFit/>
          </a:bodyPr>
          <a:lstStyle/>
          <a:p>
            <a:pPr algn="ctr" eaLnBrk="1" fontAlgn="auto" hangingPunct="1">
              <a:spcBef>
                <a:spcPts val="0"/>
              </a:spcBef>
              <a:spcAft>
                <a:spcPts val="0"/>
              </a:spcAft>
              <a:defRPr/>
            </a:pPr>
            <a:r>
              <a:rPr lang="en-GB" dirty="0">
                <a:latin typeface="+mn-lt"/>
              </a:rPr>
              <a:t>Examine these four pictures and, with a partner, decide which king is the odd one out. </a:t>
            </a:r>
          </a:p>
        </p:txBody>
      </p:sp>
      <p:sp>
        <p:nvSpPr>
          <p:cNvPr id="6" name="TextBox 5">
            <a:extLst>
              <a:ext uri="{FF2B5EF4-FFF2-40B4-BE49-F238E27FC236}">
                <a16:creationId xmlns:a16="http://schemas.microsoft.com/office/drawing/2014/main" id="{30B5CADF-C8AF-4F8C-9EBD-C92581B92DFA}"/>
              </a:ext>
            </a:extLst>
          </p:cNvPr>
          <p:cNvSpPr txBox="1"/>
          <p:nvPr/>
        </p:nvSpPr>
        <p:spPr>
          <a:xfrm>
            <a:off x="862013" y="2695575"/>
            <a:ext cx="1543050" cy="369888"/>
          </a:xfrm>
          <a:prstGeom prst="rect">
            <a:avLst/>
          </a:prstGeom>
          <a:noFill/>
        </p:spPr>
        <p:txBody>
          <a:bodyPr>
            <a:spAutoFit/>
          </a:bodyPr>
          <a:lstStyle/>
          <a:p>
            <a:pPr algn="ctr" eaLnBrk="1" fontAlgn="auto" hangingPunct="1">
              <a:spcBef>
                <a:spcPts val="0"/>
              </a:spcBef>
              <a:spcAft>
                <a:spcPts val="0"/>
              </a:spcAft>
              <a:defRPr/>
            </a:pPr>
            <a:r>
              <a:rPr lang="en-GB" dirty="0">
                <a:latin typeface="+mj-lt"/>
              </a:rPr>
              <a:t>Henry IV</a:t>
            </a:r>
          </a:p>
        </p:txBody>
      </p:sp>
      <p:sp>
        <p:nvSpPr>
          <p:cNvPr id="7" name="TextBox 6">
            <a:extLst>
              <a:ext uri="{FF2B5EF4-FFF2-40B4-BE49-F238E27FC236}">
                <a16:creationId xmlns:a16="http://schemas.microsoft.com/office/drawing/2014/main" id="{B69F7551-EFDE-4CD7-BEC8-89C95D65DE3C}"/>
              </a:ext>
            </a:extLst>
          </p:cNvPr>
          <p:cNvSpPr txBox="1"/>
          <p:nvPr/>
        </p:nvSpPr>
        <p:spPr>
          <a:xfrm>
            <a:off x="2808288" y="2695575"/>
            <a:ext cx="1543050" cy="369888"/>
          </a:xfrm>
          <a:prstGeom prst="rect">
            <a:avLst/>
          </a:prstGeom>
          <a:noFill/>
        </p:spPr>
        <p:txBody>
          <a:bodyPr>
            <a:spAutoFit/>
          </a:bodyPr>
          <a:lstStyle/>
          <a:p>
            <a:pPr algn="ctr" eaLnBrk="1" fontAlgn="auto" hangingPunct="1">
              <a:spcBef>
                <a:spcPts val="0"/>
              </a:spcBef>
              <a:spcAft>
                <a:spcPts val="0"/>
              </a:spcAft>
              <a:defRPr/>
            </a:pPr>
            <a:r>
              <a:rPr lang="en-GB" dirty="0">
                <a:latin typeface="+mj-lt"/>
              </a:rPr>
              <a:t>Henry VI</a:t>
            </a:r>
          </a:p>
        </p:txBody>
      </p:sp>
      <p:sp>
        <p:nvSpPr>
          <p:cNvPr id="8" name="TextBox 7">
            <a:extLst>
              <a:ext uri="{FF2B5EF4-FFF2-40B4-BE49-F238E27FC236}">
                <a16:creationId xmlns:a16="http://schemas.microsoft.com/office/drawing/2014/main" id="{58FBDA5D-FE6E-4A6E-9841-34B1D1A4E0A5}"/>
              </a:ext>
            </a:extLst>
          </p:cNvPr>
          <p:cNvSpPr txBox="1"/>
          <p:nvPr/>
        </p:nvSpPr>
        <p:spPr>
          <a:xfrm>
            <a:off x="4778375" y="2695575"/>
            <a:ext cx="1543050" cy="369888"/>
          </a:xfrm>
          <a:prstGeom prst="rect">
            <a:avLst/>
          </a:prstGeom>
          <a:noFill/>
        </p:spPr>
        <p:txBody>
          <a:bodyPr>
            <a:spAutoFit/>
          </a:bodyPr>
          <a:lstStyle/>
          <a:p>
            <a:pPr algn="ctr" eaLnBrk="1" fontAlgn="auto" hangingPunct="1">
              <a:spcBef>
                <a:spcPts val="0"/>
              </a:spcBef>
              <a:spcAft>
                <a:spcPts val="0"/>
              </a:spcAft>
              <a:defRPr/>
            </a:pPr>
            <a:r>
              <a:rPr lang="en-GB" dirty="0">
                <a:latin typeface="+mj-lt"/>
              </a:rPr>
              <a:t>Henry VII</a:t>
            </a:r>
          </a:p>
        </p:txBody>
      </p:sp>
      <p:sp>
        <p:nvSpPr>
          <p:cNvPr id="10" name="TextBox 9">
            <a:extLst>
              <a:ext uri="{FF2B5EF4-FFF2-40B4-BE49-F238E27FC236}">
                <a16:creationId xmlns:a16="http://schemas.microsoft.com/office/drawing/2014/main" id="{09B832F0-18EE-4DC7-A4CF-89DF631FF3AB}"/>
              </a:ext>
            </a:extLst>
          </p:cNvPr>
          <p:cNvSpPr txBox="1"/>
          <p:nvPr/>
        </p:nvSpPr>
        <p:spPr>
          <a:xfrm>
            <a:off x="6724650" y="2695575"/>
            <a:ext cx="1543050" cy="369888"/>
          </a:xfrm>
          <a:prstGeom prst="rect">
            <a:avLst/>
          </a:prstGeom>
          <a:noFill/>
        </p:spPr>
        <p:txBody>
          <a:bodyPr>
            <a:spAutoFit/>
          </a:bodyPr>
          <a:lstStyle/>
          <a:p>
            <a:pPr algn="ctr" eaLnBrk="1" fontAlgn="auto" hangingPunct="1">
              <a:spcBef>
                <a:spcPts val="0"/>
              </a:spcBef>
              <a:spcAft>
                <a:spcPts val="0"/>
              </a:spcAft>
              <a:defRPr/>
            </a:pPr>
            <a:r>
              <a:rPr lang="en-GB" dirty="0">
                <a:latin typeface="+mj-lt"/>
              </a:rPr>
              <a:t>Richard III</a:t>
            </a:r>
          </a:p>
        </p:txBody>
      </p:sp>
      <p:pic>
        <p:nvPicPr>
          <p:cNvPr id="11" name="Picture 10">
            <a:hlinkClick r:id="rId3"/>
            <a:extLst>
              <a:ext uri="{FF2B5EF4-FFF2-40B4-BE49-F238E27FC236}">
                <a16:creationId xmlns:a16="http://schemas.microsoft.com/office/drawing/2014/main" id="{A8063685-C4EC-471C-B132-2D386F8F350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738" y="3094038"/>
            <a:ext cx="1879600" cy="245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hlinkClick r:id="rId5"/>
            <a:extLst>
              <a:ext uri="{FF2B5EF4-FFF2-40B4-BE49-F238E27FC236}">
                <a16:creationId xmlns:a16="http://schemas.microsoft.com/office/drawing/2014/main" id="{21AA1602-8C9F-418F-BCD5-7B63CEC2629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16200" y="3092450"/>
            <a:ext cx="1927225"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hlinkClick r:id="rId7"/>
            <a:extLst>
              <a:ext uri="{FF2B5EF4-FFF2-40B4-BE49-F238E27FC236}">
                <a16:creationId xmlns:a16="http://schemas.microsoft.com/office/drawing/2014/main" id="{4BAD1E9B-D732-4B74-8F03-E9AC816941B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05338" y="3087688"/>
            <a:ext cx="1889125"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hlinkClick r:id="rId9"/>
            <a:extLst>
              <a:ext uri="{FF2B5EF4-FFF2-40B4-BE49-F238E27FC236}">
                <a16:creationId xmlns:a16="http://schemas.microsoft.com/office/drawing/2014/main" id="{96AB0CA7-E922-4721-B9BF-9771846C6D2C}"/>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545263" y="3087688"/>
            <a:ext cx="1901825"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DBF286A-69ED-4508-839D-4CA76C26553B}"/>
              </a:ext>
            </a:extLst>
          </p:cNvPr>
          <p:cNvSpPr/>
          <p:nvPr/>
        </p:nvSpPr>
        <p:spPr>
          <a:xfrm>
            <a:off x="1600200" y="2087563"/>
            <a:ext cx="5943600" cy="369887"/>
          </a:xfrm>
          <a:prstGeom prst="rect">
            <a:avLst/>
          </a:prstGeom>
          <a:solidFill>
            <a:schemeClr val="accent3"/>
          </a:solidFill>
        </p:spPr>
        <p:txBody>
          <a:bodyPr>
            <a:spAutoFit/>
          </a:bodyPr>
          <a:lstStyle/>
          <a:p>
            <a:pPr algn="ctr" eaLnBrk="1" fontAlgn="auto" hangingPunct="1">
              <a:spcBef>
                <a:spcPts val="0"/>
              </a:spcBef>
              <a:spcAft>
                <a:spcPts val="0"/>
              </a:spcAft>
              <a:defRPr/>
            </a:pPr>
            <a:r>
              <a:rPr lang="en-GB" dirty="0">
                <a:latin typeface="+mn-lt"/>
              </a:rPr>
              <a:t>Record your choice and a reason on your activity sheet.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8">
            <a:extLst>
              <a:ext uri="{FF2B5EF4-FFF2-40B4-BE49-F238E27FC236}">
                <a16:creationId xmlns:a16="http://schemas.microsoft.com/office/drawing/2014/main" id="{10124601-E517-40BA-BEF4-01DE9702ECC4}"/>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en-GB" altLang="en-US" sz="3600">
                <a:solidFill>
                  <a:srgbClr val="009285"/>
                </a:solidFill>
                <a:latin typeface="Twinkl SemiBold" pitchFamily="2" charset="0"/>
                <a:cs typeface="Clear Sans Light" panose="020B0303030202020304" pitchFamily="34" charset="0"/>
              </a:rPr>
              <a:t>The War of the Roses</a:t>
            </a:r>
          </a:p>
        </p:txBody>
      </p:sp>
      <p:sp>
        <p:nvSpPr>
          <p:cNvPr id="2" name="Rectangle 1">
            <a:extLst>
              <a:ext uri="{FF2B5EF4-FFF2-40B4-BE49-F238E27FC236}">
                <a16:creationId xmlns:a16="http://schemas.microsoft.com/office/drawing/2014/main" id="{5E1B6AC3-B6C4-48E4-A04B-15CA25AB90AC}"/>
              </a:ext>
            </a:extLst>
          </p:cNvPr>
          <p:cNvSpPr/>
          <p:nvPr/>
        </p:nvSpPr>
        <p:spPr>
          <a:xfrm>
            <a:off x="684213" y="1316038"/>
            <a:ext cx="7775575" cy="3262312"/>
          </a:xfrm>
          <a:prstGeom prst="rect">
            <a:avLst/>
          </a:prstGeom>
        </p:spPr>
        <p:txBody>
          <a:bodyPr>
            <a:spAutoFit/>
          </a:bodyPr>
          <a:lstStyle/>
          <a:p>
            <a:pPr algn="ctr" eaLnBrk="1" fontAlgn="auto" hangingPunct="1">
              <a:spcBef>
                <a:spcPts val="0"/>
              </a:spcBef>
              <a:spcAft>
                <a:spcPts val="0"/>
              </a:spcAft>
              <a:defRPr/>
            </a:pPr>
            <a:r>
              <a:rPr lang="en-GB" dirty="0">
                <a:latin typeface="+mn-lt"/>
              </a:rPr>
              <a:t>At the beginning of the 15th century, England was ruled by the House of Lancaster. Henry IV held the throne of England, but not everybody was happy about this. A grandson of Edward III, Henry IV had rivals for the throne from his own family.</a:t>
            </a:r>
          </a:p>
          <a:p>
            <a:pPr algn="ctr" eaLnBrk="1" fontAlgn="auto" hangingPunct="1">
              <a:spcBef>
                <a:spcPts val="0"/>
              </a:spcBef>
              <a:spcAft>
                <a:spcPts val="0"/>
              </a:spcAft>
              <a:defRPr/>
            </a:pPr>
            <a:endParaRPr lang="en-GB" sz="1050" dirty="0">
              <a:latin typeface="+mn-lt"/>
            </a:endParaRPr>
          </a:p>
          <a:p>
            <a:pPr algn="ctr" eaLnBrk="1" fontAlgn="auto" hangingPunct="1">
              <a:spcBef>
                <a:spcPts val="0"/>
              </a:spcBef>
              <a:spcAft>
                <a:spcPts val="0"/>
              </a:spcAft>
              <a:defRPr/>
            </a:pPr>
            <a:r>
              <a:rPr lang="en-GB" dirty="0">
                <a:latin typeface="+mn-lt"/>
              </a:rPr>
              <a:t>Henry IV’s father was John of Gaunt, Duke of Lancaster, and John’s brother was Edmund, the Duke of York. The two families of Lancaster and York both desired to rule England and this family feud was to lead, later in the century, to the War of the Roses. </a:t>
            </a:r>
          </a:p>
          <a:p>
            <a:pPr algn="ctr" eaLnBrk="1" fontAlgn="auto" hangingPunct="1">
              <a:spcBef>
                <a:spcPts val="0"/>
              </a:spcBef>
              <a:spcAft>
                <a:spcPts val="0"/>
              </a:spcAft>
              <a:defRPr/>
            </a:pPr>
            <a:endParaRPr lang="en-GB" sz="1050" dirty="0">
              <a:latin typeface="+mn-lt"/>
            </a:endParaRPr>
          </a:p>
          <a:p>
            <a:pPr algn="ctr" eaLnBrk="1" fontAlgn="auto" hangingPunct="1">
              <a:spcBef>
                <a:spcPts val="0"/>
              </a:spcBef>
              <a:spcAft>
                <a:spcPts val="0"/>
              </a:spcAft>
              <a:defRPr/>
            </a:pPr>
            <a:r>
              <a:rPr lang="en-GB" dirty="0">
                <a:latin typeface="+mn-lt"/>
              </a:rPr>
              <a:t>The war was given its name due to the symbols of each house; a </a:t>
            </a:r>
            <a:r>
              <a:rPr lang="en-GB" dirty="0">
                <a:solidFill>
                  <a:schemeClr val="accent1"/>
                </a:solidFill>
                <a:latin typeface="+mj-lt"/>
              </a:rPr>
              <a:t>red rose </a:t>
            </a:r>
            <a:r>
              <a:rPr lang="en-GB" dirty="0">
                <a:latin typeface="+mn-lt"/>
              </a:rPr>
              <a:t>for </a:t>
            </a:r>
            <a:r>
              <a:rPr lang="en-GB" dirty="0">
                <a:solidFill>
                  <a:schemeClr val="accent1"/>
                </a:solidFill>
                <a:latin typeface="+mj-lt"/>
              </a:rPr>
              <a:t>Lancaster</a:t>
            </a:r>
            <a:r>
              <a:rPr lang="en-GB" dirty="0">
                <a:latin typeface="+mn-lt"/>
              </a:rPr>
              <a:t> and a </a:t>
            </a:r>
            <a:r>
              <a:rPr lang="en-GB" dirty="0">
                <a:latin typeface="+mj-lt"/>
              </a:rPr>
              <a:t>white rose </a:t>
            </a:r>
            <a:r>
              <a:rPr lang="en-GB" dirty="0">
                <a:latin typeface="+mn-lt"/>
              </a:rPr>
              <a:t>for </a:t>
            </a:r>
            <a:r>
              <a:rPr lang="en-GB" dirty="0">
                <a:latin typeface="+mj-lt"/>
              </a:rPr>
              <a:t>York</a:t>
            </a:r>
            <a:r>
              <a:rPr lang="en-GB" dirty="0">
                <a:latin typeface="+mn-lt"/>
              </a:rPr>
              <a:t>.</a:t>
            </a:r>
          </a:p>
        </p:txBody>
      </p:sp>
      <p:pic>
        <p:nvPicPr>
          <p:cNvPr id="3" name="Picture 2">
            <a:extLst>
              <a:ext uri="{FF2B5EF4-FFF2-40B4-BE49-F238E27FC236}">
                <a16:creationId xmlns:a16="http://schemas.microsoft.com/office/drawing/2014/main" id="{7C509DEF-1119-4828-8B0A-68EE244910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6525" y="4578350"/>
            <a:ext cx="2119313"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EFB239DD-E872-48E7-B5C1-12F876034E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6675" y="4752975"/>
            <a:ext cx="214312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EA76D12-53D6-4888-A357-D989E877B932}"/>
              </a:ext>
            </a:extLst>
          </p:cNvPr>
          <p:cNvSpPr/>
          <p:nvPr/>
        </p:nvSpPr>
        <p:spPr>
          <a:xfrm>
            <a:off x="3041650" y="5768975"/>
            <a:ext cx="1293813" cy="400050"/>
          </a:xfrm>
          <a:prstGeom prst="rect">
            <a:avLst/>
          </a:prstGeom>
          <a:solidFill>
            <a:schemeClr val="bg1"/>
          </a:solidFill>
          <a:ln w="28575">
            <a:solidFill>
              <a:srgbClr val="009285"/>
            </a:solidFill>
          </a:ln>
        </p:spPr>
        <p:txBody>
          <a:bodyPr wrap="none">
            <a:spAutoFit/>
          </a:bodyPr>
          <a:lstStyle/>
          <a:p>
            <a:pPr eaLnBrk="1" fontAlgn="auto" hangingPunct="1">
              <a:spcBef>
                <a:spcPts val="0"/>
              </a:spcBef>
              <a:spcAft>
                <a:spcPts val="0"/>
              </a:spcAft>
              <a:defRPr/>
            </a:pPr>
            <a:r>
              <a:rPr lang="en-GB" sz="2000" dirty="0">
                <a:latin typeface="+mj-lt"/>
              </a:rPr>
              <a:t>Lancaster</a:t>
            </a:r>
          </a:p>
        </p:txBody>
      </p:sp>
      <p:sp>
        <p:nvSpPr>
          <p:cNvPr id="7" name="Rectangle 6">
            <a:extLst>
              <a:ext uri="{FF2B5EF4-FFF2-40B4-BE49-F238E27FC236}">
                <a16:creationId xmlns:a16="http://schemas.microsoft.com/office/drawing/2014/main" id="{9E60646F-4F85-4876-9437-2A354B8F0EAA}"/>
              </a:ext>
            </a:extLst>
          </p:cNvPr>
          <p:cNvSpPr/>
          <p:nvPr/>
        </p:nvSpPr>
        <p:spPr>
          <a:xfrm>
            <a:off x="6805613" y="5768975"/>
            <a:ext cx="706437" cy="400050"/>
          </a:xfrm>
          <a:prstGeom prst="rect">
            <a:avLst/>
          </a:prstGeom>
          <a:solidFill>
            <a:schemeClr val="bg1"/>
          </a:solidFill>
          <a:ln w="28575">
            <a:solidFill>
              <a:srgbClr val="009285"/>
            </a:solidFill>
          </a:ln>
        </p:spPr>
        <p:txBody>
          <a:bodyPr wrap="none">
            <a:spAutoFit/>
          </a:bodyPr>
          <a:lstStyle/>
          <a:p>
            <a:pPr eaLnBrk="1" fontAlgn="auto" hangingPunct="1">
              <a:spcBef>
                <a:spcPts val="0"/>
              </a:spcBef>
              <a:spcAft>
                <a:spcPts val="0"/>
              </a:spcAft>
              <a:defRPr/>
            </a:pPr>
            <a:r>
              <a:rPr lang="en-GB" sz="2000" dirty="0">
                <a:latin typeface="+mj-lt"/>
              </a:rPr>
              <a:t>York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8">
            <a:extLst>
              <a:ext uri="{FF2B5EF4-FFF2-40B4-BE49-F238E27FC236}">
                <a16:creationId xmlns:a16="http://schemas.microsoft.com/office/drawing/2014/main" id="{295906EC-C3B8-4798-B96E-8FB2C3B8BFE1}"/>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en-GB" altLang="en-US" sz="3600">
                <a:solidFill>
                  <a:srgbClr val="009285"/>
                </a:solidFill>
                <a:latin typeface="Twinkl SemiBold" pitchFamily="2" charset="0"/>
                <a:cs typeface="Clear Sans Light" panose="020B0303030202020304" pitchFamily="34" charset="0"/>
              </a:rPr>
              <a:t>The War of the Roses</a:t>
            </a:r>
          </a:p>
        </p:txBody>
      </p:sp>
      <p:sp>
        <p:nvSpPr>
          <p:cNvPr id="3" name="Rectangle 2">
            <a:extLst>
              <a:ext uri="{FF2B5EF4-FFF2-40B4-BE49-F238E27FC236}">
                <a16:creationId xmlns:a16="http://schemas.microsoft.com/office/drawing/2014/main" id="{20837E8F-C796-4D0B-9A50-CA944B40D4EC}"/>
              </a:ext>
            </a:extLst>
          </p:cNvPr>
          <p:cNvSpPr>
            <a:spLocks noChangeArrowheads="1"/>
          </p:cNvSpPr>
          <p:nvPr/>
        </p:nvSpPr>
        <p:spPr bwMode="auto">
          <a:xfrm>
            <a:off x="684213" y="1257300"/>
            <a:ext cx="7775575"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en-GB" altLang="en-US"/>
              <a:t>From 1455, the two houses were at open war with each other. A series of important battles led to the crown changing hands between Lancaster and York several times. </a:t>
            </a:r>
          </a:p>
          <a:p>
            <a:pPr algn="ctr" eaLnBrk="1" hangingPunct="1"/>
            <a:endParaRPr lang="en-GB" altLang="en-US" sz="1200"/>
          </a:p>
          <a:p>
            <a:pPr algn="ctr" eaLnBrk="1" hangingPunct="1"/>
            <a:r>
              <a:rPr lang="en-GB" altLang="en-US"/>
              <a:t>The fighting seems to have been started when Henry VI (grandson of Henry IV and great-grandson of Edward III) suffered a bout of depression - or madness as it was seen at the time - and could not rule England. Richard, Duke of York, was given the role of ‘protector’ and ruled for Henry VI during this time. When Henry VI became healthy enough to rule again, Richard didn’t want to relinquish power and fought a battle with Henry. </a:t>
            </a:r>
          </a:p>
          <a:p>
            <a:pPr algn="ctr" eaLnBrk="1" hangingPunct="1"/>
            <a:endParaRPr lang="en-GB" altLang="en-US" sz="1200"/>
          </a:p>
          <a:p>
            <a:pPr algn="ctr" eaLnBrk="1" hangingPunct="1"/>
            <a:r>
              <a:rPr lang="en-GB" altLang="en-US"/>
              <a:t>Richard won this battle, but Henry VI’s wife, Margaret, built an army and defeated and killed Richard, thus restoring power to Henry.</a:t>
            </a:r>
          </a:p>
          <a:p>
            <a:pPr algn="ctr" eaLnBrk="1" hangingPunct="1"/>
            <a:endParaRPr lang="en-GB" altLang="en-US" sz="1200"/>
          </a:p>
          <a:p>
            <a:pPr algn="ctr" eaLnBrk="1" hangingPunct="1"/>
            <a:r>
              <a:rPr lang="en-GB" altLang="en-US"/>
              <a:t>Richard’s son Edward was so angry that he entered into a series of battles to take the throne from the Lancasters, which saw the crown change hands between himself and Henry VI several times. This was before Henry VI was imprisoned in the Tower of London and murdered, making Edward IV King of England.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8">
            <a:extLst>
              <a:ext uri="{FF2B5EF4-FFF2-40B4-BE49-F238E27FC236}">
                <a16:creationId xmlns:a16="http://schemas.microsoft.com/office/drawing/2014/main" id="{B27A430F-83F3-4D56-A9E8-B210138E8720}"/>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en-GB" altLang="en-US" sz="3600">
                <a:solidFill>
                  <a:srgbClr val="009285"/>
                </a:solidFill>
                <a:latin typeface="Twinkl SemiBold" pitchFamily="2" charset="0"/>
                <a:cs typeface="Clear Sans Light" panose="020B0303030202020304" pitchFamily="34" charset="0"/>
              </a:rPr>
              <a:t>The War of the Roses</a:t>
            </a:r>
          </a:p>
        </p:txBody>
      </p:sp>
      <p:pic>
        <p:nvPicPr>
          <p:cNvPr id="11267" name="Picture 2">
            <a:extLst>
              <a:ext uri="{FF2B5EF4-FFF2-40B4-BE49-F238E27FC236}">
                <a16:creationId xmlns:a16="http://schemas.microsoft.com/office/drawing/2014/main" id="{14421FFA-0C24-40BE-B08F-D8716D91DD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27963" y="546100"/>
            <a:ext cx="7239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86E51FCE-CF64-4C46-ADB1-A4FB5A0DCC16}"/>
              </a:ext>
            </a:extLst>
          </p:cNvPr>
          <p:cNvSpPr>
            <a:spLocks noChangeArrowheads="1"/>
          </p:cNvSpPr>
          <p:nvPr/>
        </p:nvSpPr>
        <p:spPr bwMode="auto">
          <a:xfrm>
            <a:off x="684213" y="1316038"/>
            <a:ext cx="777557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fontAlgn="base">
              <a:spcBef>
                <a:spcPct val="0"/>
              </a:spcBef>
              <a:spcAft>
                <a:spcPct val="0"/>
              </a:spcAft>
              <a:defRPr>
                <a:solidFill>
                  <a:schemeClr val="tx1"/>
                </a:solidFill>
                <a:latin typeface="Twinkl Light" pitchFamily="2" charset="0"/>
              </a:defRPr>
            </a:lvl6pPr>
            <a:lvl7pPr marL="2971800" indent="-228600" fontAlgn="base">
              <a:spcBef>
                <a:spcPct val="0"/>
              </a:spcBef>
              <a:spcAft>
                <a:spcPct val="0"/>
              </a:spcAft>
              <a:defRPr>
                <a:solidFill>
                  <a:schemeClr val="tx1"/>
                </a:solidFill>
                <a:latin typeface="Twinkl Light" pitchFamily="2" charset="0"/>
              </a:defRPr>
            </a:lvl7pPr>
            <a:lvl8pPr marL="3429000" indent="-228600" fontAlgn="base">
              <a:spcBef>
                <a:spcPct val="0"/>
              </a:spcBef>
              <a:spcAft>
                <a:spcPct val="0"/>
              </a:spcAft>
              <a:defRPr>
                <a:solidFill>
                  <a:schemeClr val="tx1"/>
                </a:solidFill>
                <a:latin typeface="Twinkl Light" pitchFamily="2" charset="0"/>
              </a:defRPr>
            </a:lvl8pPr>
            <a:lvl9pPr marL="3886200" indent="-228600" fontAlgn="base">
              <a:spcBef>
                <a:spcPct val="0"/>
              </a:spcBef>
              <a:spcAft>
                <a:spcPct val="0"/>
              </a:spcAft>
              <a:defRPr>
                <a:solidFill>
                  <a:schemeClr val="tx1"/>
                </a:solidFill>
                <a:latin typeface="Twinkl Light" pitchFamily="2" charset="0"/>
              </a:defRPr>
            </a:lvl9pPr>
          </a:lstStyle>
          <a:p>
            <a:pPr algn="ctr" eaLnBrk="1" hangingPunct="1">
              <a:defRPr/>
            </a:pPr>
            <a:r>
              <a:rPr lang="en-GB" altLang="en-US" dirty="0"/>
              <a:t>When Edward IV died of natural causes in 1483, the crown went to his brother who became Richard III. </a:t>
            </a:r>
          </a:p>
          <a:p>
            <a:pPr algn="ctr" eaLnBrk="1" hangingPunct="1">
              <a:defRPr/>
            </a:pPr>
            <a:endParaRPr lang="en-GB" altLang="en-US" sz="1050" dirty="0"/>
          </a:p>
          <a:p>
            <a:pPr algn="ctr" eaLnBrk="1" hangingPunct="1">
              <a:defRPr/>
            </a:pPr>
            <a:r>
              <a:rPr lang="en-GB" altLang="en-US" dirty="0"/>
              <a:t>Richard III would only hold the crown for the House of York for two years before it was taken from him by another Henry, Henry VII of Lancaster, who would end the War of the Roses once and for all.</a:t>
            </a:r>
          </a:p>
          <a:p>
            <a:pPr algn="ctr" eaLnBrk="1" hangingPunct="1">
              <a:defRPr/>
            </a:pPr>
            <a:endParaRPr lang="en-GB" altLang="en-US" sz="1050" dirty="0"/>
          </a:p>
          <a:p>
            <a:pPr algn="ctr" eaLnBrk="1" hangingPunct="1">
              <a:defRPr/>
            </a:pPr>
            <a:r>
              <a:rPr lang="en-GB" altLang="en-US" dirty="0"/>
              <a:t>This story can seem quite confusing; the sheer amount of people called Henry and Richard makes things difficult to follow! Create a timeline of the kings of England during this period by using your activity sheet. Indicate whether each king was Lancastrian or Yorkist by </a:t>
            </a:r>
            <a:r>
              <a:rPr lang="en-GB" dirty="0"/>
              <a:t>shading the Lancastrians red and leaving the </a:t>
            </a:r>
            <a:r>
              <a:rPr lang="en-GB" dirty="0" err="1"/>
              <a:t>Yorkists</a:t>
            </a:r>
            <a:r>
              <a:rPr lang="en-GB" dirty="0"/>
              <a:t> white.</a:t>
            </a:r>
            <a:endParaRPr lang="en-GB" altLang="en-US" dirty="0"/>
          </a:p>
          <a:p>
            <a:pPr algn="ctr" eaLnBrk="1" hangingPunct="1">
              <a:defRPr/>
            </a:pPr>
            <a:endParaRPr lang="en-GB" altLang="en-US" dirty="0"/>
          </a:p>
        </p:txBody>
      </p:sp>
      <p:pic>
        <p:nvPicPr>
          <p:cNvPr id="11269" name="Picture 3">
            <a:extLst>
              <a:ext uri="{FF2B5EF4-FFF2-40B4-BE49-F238E27FC236}">
                <a16:creationId xmlns:a16="http://schemas.microsoft.com/office/drawing/2014/main" id="{B42C6351-F226-4CCE-8ED0-56A5656DB443}"/>
              </a:ext>
            </a:extLst>
          </p:cNvPr>
          <p:cNvPicPr>
            <a:picLocks noChangeAspect="1"/>
          </p:cNvPicPr>
          <p:nvPr/>
        </p:nvPicPr>
        <p:blipFill>
          <a:blip r:embed="rId3">
            <a:extLst>
              <a:ext uri="{28A0092B-C50C-407E-A947-70E740481C1C}">
                <a14:useLocalDpi xmlns:a14="http://schemas.microsoft.com/office/drawing/2010/main" val="0"/>
              </a:ext>
            </a:extLst>
          </a:blip>
          <a:srcRect b="48830"/>
          <a:stretch>
            <a:fillRect/>
          </a:stretch>
        </p:blipFill>
        <p:spPr bwMode="auto">
          <a:xfrm>
            <a:off x="2982913" y="4605338"/>
            <a:ext cx="3155950" cy="23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8">
            <a:extLst>
              <a:ext uri="{FF2B5EF4-FFF2-40B4-BE49-F238E27FC236}">
                <a16:creationId xmlns:a16="http://schemas.microsoft.com/office/drawing/2014/main" id="{2AB168AC-46AE-48FC-8C59-C402E803395A}"/>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en-GB" altLang="en-US" sz="3600">
                <a:solidFill>
                  <a:srgbClr val="009285"/>
                </a:solidFill>
                <a:latin typeface="Twinkl SemiBold" pitchFamily="2" charset="0"/>
                <a:cs typeface="Clear Sans Light" panose="020B0303030202020304" pitchFamily="34" charset="0"/>
              </a:rPr>
              <a:t>The Battle of Bosworth</a:t>
            </a:r>
          </a:p>
        </p:txBody>
      </p:sp>
      <p:pic>
        <p:nvPicPr>
          <p:cNvPr id="12291" name="Picture 2">
            <a:extLst>
              <a:ext uri="{FF2B5EF4-FFF2-40B4-BE49-F238E27FC236}">
                <a16:creationId xmlns:a16="http://schemas.microsoft.com/office/drawing/2014/main" id="{37AF0555-AD69-44E1-AA53-6023D277FB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5425" y="54451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1">
            <a:extLst>
              <a:ext uri="{FF2B5EF4-FFF2-40B4-BE49-F238E27FC236}">
                <a16:creationId xmlns:a16="http://schemas.microsoft.com/office/drawing/2014/main" id="{AB1B1D04-145E-4EB5-ADFC-7362D51A4F7F}"/>
              </a:ext>
            </a:extLst>
          </p:cNvPr>
          <p:cNvSpPr>
            <a:spLocks noChangeArrowheads="1"/>
          </p:cNvSpPr>
          <p:nvPr/>
        </p:nvSpPr>
        <p:spPr bwMode="auto">
          <a:xfrm>
            <a:off x="684213" y="1263650"/>
            <a:ext cx="77755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r>
              <a:rPr lang="en-GB" altLang="en-US"/>
              <a:t>The final battle of the War of the Roses was at Bosworth in Leicestershire. This battle saw Richard III unhorsed and killed by Henry VII, thus passing the crown from York to Lancaster.</a:t>
            </a:r>
          </a:p>
          <a:p>
            <a:pPr eaLnBrk="1" hangingPunct="1"/>
            <a:endParaRPr lang="en-GB" altLang="en-US" sz="1200"/>
          </a:p>
          <a:p>
            <a:pPr eaLnBrk="1" hangingPunct="1"/>
            <a:r>
              <a:rPr lang="en-GB" altLang="en-US"/>
              <a:t>This was a battle that was hard-fought on both sides, but Richard outnumbered Henry by roughly 2-1, so how did Henry win?</a:t>
            </a:r>
          </a:p>
          <a:p>
            <a:pPr eaLnBrk="1" hangingPunct="1"/>
            <a:endParaRPr lang="en-GB" altLang="en-US" sz="1200"/>
          </a:p>
          <a:p>
            <a:pPr eaLnBrk="1" hangingPunct="1"/>
            <a:endParaRPr lang="en-GB" altLang="en-US" sz="1200"/>
          </a:p>
        </p:txBody>
      </p:sp>
      <p:pic>
        <p:nvPicPr>
          <p:cNvPr id="12293" name="Picture 4">
            <a:extLst>
              <a:ext uri="{FF2B5EF4-FFF2-40B4-BE49-F238E27FC236}">
                <a16:creationId xmlns:a16="http://schemas.microsoft.com/office/drawing/2014/main" id="{58CD81A1-1767-44AD-97F5-481EBC8ED3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05288" y="3000375"/>
            <a:ext cx="3571875"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3">
            <a:extLst>
              <a:ext uri="{FF2B5EF4-FFF2-40B4-BE49-F238E27FC236}">
                <a16:creationId xmlns:a16="http://schemas.microsoft.com/office/drawing/2014/main" id="{D2159CCF-EA2A-453F-83D2-DC6E9C77E0EC}"/>
              </a:ext>
            </a:extLst>
          </p:cNvPr>
          <p:cNvSpPr>
            <a:spLocks noChangeArrowheads="1"/>
          </p:cNvSpPr>
          <p:nvPr/>
        </p:nvSpPr>
        <p:spPr bwMode="auto">
          <a:xfrm>
            <a:off x="754063" y="5503863"/>
            <a:ext cx="7635875" cy="646112"/>
          </a:xfrm>
          <a:prstGeom prst="rect">
            <a:avLst/>
          </a:prstGeom>
          <a:solidFill>
            <a:schemeClr val="accent3"/>
          </a:solidFill>
          <a:ln>
            <a:noFill/>
          </a:ln>
        </p:spPr>
        <p:txBody>
          <a:bodyPr>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fontAlgn="base">
              <a:spcBef>
                <a:spcPct val="0"/>
              </a:spcBef>
              <a:spcAft>
                <a:spcPct val="0"/>
              </a:spcAft>
              <a:defRPr>
                <a:solidFill>
                  <a:schemeClr val="tx1"/>
                </a:solidFill>
                <a:latin typeface="Twinkl Light" pitchFamily="2" charset="0"/>
              </a:defRPr>
            </a:lvl6pPr>
            <a:lvl7pPr marL="2971800" indent="-228600" fontAlgn="base">
              <a:spcBef>
                <a:spcPct val="0"/>
              </a:spcBef>
              <a:spcAft>
                <a:spcPct val="0"/>
              </a:spcAft>
              <a:defRPr>
                <a:solidFill>
                  <a:schemeClr val="tx1"/>
                </a:solidFill>
                <a:latin typeface="Twinkl Light" pitchFamily="2" charset="0"/>
              </a:defRPr>
            </a:lvl7pPr>
            <a:lvl8pPr marL="3429000" indent="-228600" fontAlgn="base">
              <a:spcBef>
                <a:spcPct val="0"/>
              </a:spcBef>
              <a:spcAft>
                <a:spcPct val="0"/>
              </a:spcAft>
              <a:defRPr>
                <a:solidFill>
                  <a:schemeClr val="tx1"/>
                </a:solidFill>
                <a:latin typeface="Twinkl Light" pitchFamily="2" charset="0"/>
              </a:defRPr>
            </a:lvl8pPr>
            <a:lvl9pPr marL="3886200" indent="-228600" fontAlgn="base">
              <a:spcBef>
                <a:spcPct val="0"/>
              </a:spcBef>
              <a:spcAft>
                <a:spcPct val="0"/>
              </a:spcAft>
              <a:defRPr>
                <a:solidFill>
                  <a:schemeClr val="tx1"/>
                </a:solidFill>
                <a:latin typeface="Twinkl Light" pitchFamily="2" charset="0"/>
              </a:defRPr>
            </a:lvl9pPr>
          </a:lstStyle>
          <a:p>
            <a:pPr algn="ctr" eaLnBrk="1" hangingPunct="1">
              <a:defRPr/>
            </a:pPr>
            <a:r>
              <a:rPr lang="en-GB" altLang="en-US" dirty="0"/>
              <a:t>When you have discussed the cards together, explain how Henry Tudor won the Battle of Bosworth on your activity sheet. </a:t>
            </a:r>
          </a:p>
        </p:txBody>
      </p:sp>
      <p:sp>
        <p:nvSpPr>
          <p:cNvPr id="2" name="Rectangle 1">
            <a:extLst>
              <a:ext uri="{FF2B5EF4-FFF2-40B4-BE49-F238E27FC236}">
                <a16:creationId xmlns:a16="http://schemas.microsoft.com/office/drawing/2014/main" id="{C607D80B-CBC8-4550-A2D6-3F7A1F4753A1}"/>
              </a:ext>
            </a:extLst>
          </p:cNvPr>
          <p:cNvSpPr>
            <a:spLocks noChangeArrowheads="1"/>
          </p:cNvSpPr>
          <p:nvPr/>
        </p:nvSpPr>
        <p:spPr bwMode="auto">
          <a:xfrm>
            <a:off x="684213" y="3000375"/>
            <a:ext cx="315436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r>
              <a:rPr lang="en-GB" altLang="en-US"/>
              <a:t>With a partner, read through the Battle of Bosworth Cards and decide which of these cards show things Richard did wrong, and which show what Henry did right.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292">
                                            <p:txEl>
                                              <p:pRg st="2" end="2"/>
                                            </p:txEl>
                                          </p:spTgt>
                                        </p:tgtEl>
                                        <p:attrNameLst>
                                          <p:attrName>style.visibility</p:attrName>
                                        </p:attrNameLst>
                                      </p:cBhvr>
                                      <p:to>
                                        <p:strVal val="visible"/>
                                      </p:to>
                                    </p:set>
                                    <p:animEffect transition="in" filter="fade">
                                      <p:cBhvr>
                                        <p:cTn id="7" dur="500"/>
                                        <p:tgtEl>
                                          <p:spTgt spid="1229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4"/>
                                        </p:tgtEl>
                                        <p:attrNameLst>
                                          <p:attrName>style.visibility</p:attrName>
                                        </p:attrNameLst>
                                      </p:cBhvr>
                                      <p:to>
                                        <p:strVal val="visible"/>
                                      </p:to>
                                    </p:set>
                                    <p:animEffect transition="in" filter="fade">
                                      <p:cBhvr>
                                        <p:cTn id="17"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8">
            <a:extLst>
              <a:ext uri="{FF2B5EF4-FFF2-40B4-BE49-F238E27FC236}">
                <a16:creationId xmlns:a16="http://schemas.microsoft.com/office/drawing/2014/main" id="{C270B116-4591-4DF8-B055-C146F5E8A47E}"/>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en-GB" altLang="en-US" sz="3600">
                <a:solidFill>
                  <a:srgbClr val="009285"/>
                </a:solidFill>
                <a:latin typeface="Twinkl SemiBold" pitchFamily="2" charset="0"/>
                <a:cs typeface="Clear Sans Light" panose="020B0303030202020304" pitchFamily="34" charset="0"/>
              </a:rPr>
              <a:t>The Tudor Rose</a:t>
            </a:r>
          </a:p>
        </p:txBody>
      </p:sp>
      <p:sp>
        <p:nvSpPr>
          <p:cNvPr id="2" name="Rectangle 1">
            <a:extLst>
              <a:ext uri="{FF2B5EF4-FFF2-40B4-BE49-F238E27FC236}">
                <a16:creationId xmlns:a16="http://schemas.microsoft.com/office/drawing/2014/main" id="{ED9E89F9-DA61-4047-8B3F-DD3B705889F0}"/>
              </a:ext>
            </a:extLst>
          </p:cNvPr>
          <p:cNvSpPr/>
          <p:nvPr/>
        </p:nvSpPr>
        <p:spPr>
          <a:xfrm>
            <a:off x="684213" y="1316038"/>
            <a:ext cx="7775575" cy="2400300"/>
          </a:xfrm>
          <a:prstGeom prst="rect">
            <a:avLst/>
          </a:prstGeom>
        </p:spPr>
        <p:txBody>
          <a:bodyPr>
            <a:spAutoFit/>
          </a:bodyPr>
          <a:lstStyle/>
          <a:p>
            <a:pPr eaLnBrk="1" fontAlgn="auto" hangingPunct="1">
              <a:spcBef>
                <a:spcPts val="0"/>
              </a:spcBef>
              <a:spcAft>
                <a:spcPts val="0"/>
              </a:spcAft>
              <a:defRPr/>
            </a:pPr>
            <a:r>
              <a:rPr lang="en-GB" spc="-20" dirty="0">
                <a:latin typeface="+mn-lt"/>
              </a:rPr>
              <a:t>With the battle won and Richard III slain, Henry Tudor became Henry VII of England. He decided that he would end the war between Lancaster and York with a shrewd political move; he married Edward IV’s daughter, Elizabeth.</a:t>
            </a:r>
          </a:p>
          <a:p>
            <a:pPr eaLnBrk="1" fontAlgn="auto" hangingPunct="1">
              <a:spcBef>
                <a:spcPts val="0"/>
              </a:spcBef>
              <a:spcAft>
                <a:spcPts val="0"/>
              </a:spcAft>
              <a:defRPr/>
            </a:pPr>
            <a:endParaRPr lang="en-GB" sz="1200" dirty="0">
              <a:latin typeface="+mn-lt"/>
            </a:endParaRPr>
          </a:p>
          <a:p>
            <a:pPr eaLnBrk="1" fontAlgn="auto" hangingPunct="1">
              <a:spcBef>
                <a:spcPts val="0"/>
              </a:spcBef>
              <a:spcAft>
                <a:spcPts val="0"/>
              </a:spcAft>
              <a:defRPr/>
            </a:pPr>
            <a:r>
              <a:rPr lang="en-GB" dirty="0">
                <a:latin typeface="+mn-lt"/>
              </a:rPr>
              <a:t>Now Lancaster and York were one family and the squabble could end. To mark the significance of this event, Henry created a new symbol for his house which shows a red and white rose joined together. This became known as the Tudor Rose.</a:t>
            </a:r>
          </a:p>
          <a:p>
            <a:pPr eaLnBrk="1" fontAlgn="auto" hangingPunct="1">
              <a:spcBef>
                <a:spcPts val="0"/>
              </a:spcBef>
              <a:spcAft>
                <a:spcPts val="0"/>
              </a:spcAft>
              <a:defRPr/>
            </a:pPr>
            <a:endParaRPr lang="en-GB" sz="1200" dirty="0">
              <a:latin typeface="+mn-lt"/>
            </a:endParaRPr>
          </a:p>
        </p:txBody>
      </p:sp>
      <p:sp>
        <p:nvSpPr>
          <p:cNvPr id="3" name="Rectangle 2">
            <a:extLst>
              <a:ext uri="{FF2B5EF4-FFF2-40B4-BE49-F238E27FC236}">
                <a16:creationId xmlns:a16="http://schemas.microsoft.com/office/drawing/2014/main" id="{2DBDC6AF-3240-4D02-B2E6-9987E4A34FF2}"/>
              </a:ext>
            </a:extLst>
          </p:cNvPr>
          <p:cNvSpPr>
            <a:spLocks noChangeArrowheads="1"/>
          </p:cNvSpPr>
          <p:nvPr/>
        </p:nvSpPr>
        <p:spPr bwMode="auto">
          <a:xfrm>
            <a:off x="684213" y="3622675"/>
            <a:ext cx="43084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r>
              <a:rPr lang="en-GB" altLang="en-US"/>
              <a:t>It is important to note, though, that the larger rose is red and the smaller white - Henry was a Lancaster after all!</a:t>
            </a:r>
          </a:p>
        </p:txBody>
      </p:sp>
      <p:pic>
        <p:nvPicPr>
          <p:cNvPr id="13317" name="Picture 4">
            <a:extLst>
              <a:ext uri="{FF2B5EF4-FFF2-40B4-BE49-F238E27FC236}">
                <a16:creationId xmlns:a16="http://schemas.microsoft.com/office/drawing/2014/main" id="{57818390-0DA4-4328-A815-09695A920F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02200" y="3346450"/>
            <a:ext cx="3460750" cy="328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a:extLst>
              <a:ext uri="{FF2B5EF4-FFF2-40B4-BE49-F238E27FC236}">
                <a16:creationId xmlns:a16="http://schemas.microsoft.com/office/drawing/2014/main" id="{3EED37D9-ED71-448C-8003-D1EB70F18493}"/>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en-GB" altLang="en-US" sz="3600">
                <a:solidFill>
                  <a:srgbClr val="009285"/>
                </a:solidFill>
                <a:latin typeface="Twinkl SemiBold" pitchFamily="2" charset="0"/>
                <a:cs typeface="Clear Sans Light" panose="020B0303030202020304" pitchFamily="34" charset="0"/>
              </a:rPr>
              <a:t>Keeping the Crown</a:t>
            </a:r>
          </a:p>
        </p:txBody>
      </p:sp>
      <p:pic>
        <p:nvPicPr>
          <p:cNvPr id="14339" name="Picture 2">
            <a:extLst>
              <a:ext uri="{FF2B5EF4-FFF2-40B4-BE49-F238E27FC236}">
                <a16:creationId xmlns:a16="http://schemas.microsoft.com/office/drawing/2014/main" id="{C74510B8-7592-4835-89EC-89BBF77F0F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53363" y="54451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1">
            <a:extLst>
              <a:ext uri="{FF2B5EF4-FFF2-40B4-BE49-F238E27FC236}">
                <a16:creationId xmlns:a16="http://schemas.microsoft.com/office/drawing/2014/main" id="{561B4485-9F27-4540-85BD-3B549DB5FE84}"/>
              </a:ext>
            </a:extLst>
          </p:cNvPr>
          <p:cNvSpPr>
            <a:spLocks noChangeArrowheads="1"/>
          </p:cNvSpPr>
          <p:nvPr/>
        </p:nvSpPr>
        <p:spPr bwMode="auto">
          <a:xfrm>
            <a:off x="1285875" y="1316038"/>
            <a:ext cx="65722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en-GB" altLang="en-US"/>
              <a:t>Henry VII made some shrewd moves to ensure his power as king would not be challenged, and that the history of families feuding for the throne would be avoided. </a:t>
            </a:r>
          </a:p>
          <a:p>
            <a:pPr algn="ctr" eaLnBrk="1" hangingPunct="1"/>
            <a:endParaRPr lang="en-GB" altLang="en-US" sz="1200"/>
          </a:p>
          <a:p>
            <a:pPr algn="ctr" eaLnBrk="1" hangingPunct="1"/>
            <a:r>
              <a:rPr lang="en-GB" altLang="en-US"/>
              <a:t>Read through the Keeping the Crown Sheet to find out some of the things Henry did to secure his power.</a:t>
            </a:r>
          </a:p>
          <a:p>
            <a:pPr algn="ctr" eaLnBrk="1" hangingPunct="1"/>
            <a:endParaRPr lang="en-GB" altLang="en-US" sz="1200"/>
          </a:p>
          <a:p>
            <a:pPr algn="ctr" eaLnBrk="1" hangingPunct="1"/>
            <a:r>
              <a:rPr lang="en-GB" altLang="en-US"/>
              <a:t>When you have completed this reading, explain how Henry kept control of England on your activity sheet.</a:t>
            </a:r>
          </a:p>
        </p:txBody>
      </p:sp>
      <p:pic>
        <p:nvPicPr>
          <p:cNvPr id="14341" name="Picture 3">
            <a:extLst>
              <a:ext uri="{FF2B5EF4-FFF2-40B4-BE49-F238E27FC236}">
                <a16:creationId xmlns:a16="http://schemas.microsoft.com/office/drawing/2014/main" id="{B0FE471E-06A6-4237-BD93-000D4165C0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1438" y="3911600"/>
            <a:ext cx="3970337"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40">
                                            <p:txEl>
                                              <p:pRg st="2" end="2"/>
                                            </p:txEl>
                                          </p:spTgt>
                                        </p:tgtEl>
                                        <p:attrNameLst>
                                          <p:attrName>style.visibility</p:attrName>
                                        </p:attrNameLst>
                                      </p:cBhvr>
                                      <p:to>
                                        <p:strVal val="visible"/>
                                      </p:to>
                                    </p:set>
                                    <p:animEffect transition="in" filter="fade">
                                      <p:cBhvr>
                                        <p:cTn id="7" dur="500"/>
                                        <p:tgtEl>
                                          <p:spTgt spid="14340">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340">
                                            <p:txEl>
                                              <p:pRg st="4" end="4"/>
                                            </p:txEl>
                                          </p:spTgt>
                                        </p:tgtEl>
                                        <p:attrNameLst>
                                          <p:attrName>style.visibility</p:attrName>
                                        </p:attrNameLst>
                                      </p:cBhvr>
                                      <p:to>
                                        <p:strVal val="visible"/>
                                      </p:to>
                                    </p:set>
                                    <p:animEffect transition="in" filter="fade">
                                      <p:cBhvr>
                                        <p:cTn id="12" dur="500"/>
                                        <p:tgtEl>
                                          <p:spTgt spid="1434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Twinkl">
      <a:dk1>
        <a:srgbClr val="1C1C1C"/>
      </a:dk1>
      <a:lt1>
        <a:sysClr val="window" lastClr="FFFFFF"/>
      </a:lt1>
      <a:dk2>
        <a:srgbClr val="0C0C0C"/>
      </a:dk2>
      <a:lt2>
        <a:srgbClr val="DCD8DC"/>
      </a:lt2>
      <a:accent1>
        <a:srgbClr val="E52733"/>
      </a:accent1>
      <a:accent2>
        <a:srgbClr val="E94E14"/>
      </a:accent2>
      <a:accent3>
        <a:srgbClr val="F9B000"/>
      </a:accent3>
      <a:accent4>
        <a:srgbClr val="86BD34"/>
      </a:accent4>
      <a:accent5>
        <a:srgbClr val="003F7D"/>
      </a:accent5>
      <a:accent6>
        <a:srgbClr val="65186A"/>
      </a:accent6>
      <a:hlink>
        <a:srgbClr val="6D6D6D"/>
      </a:hlink>
      <a:folHlink>
        <a:srgbClr val="B8B8B8"/>
      </a:folHlink>
    </a:clrScheme>
    <a:fontScheme name="Custom 1">
      <a:majorFont>
        <a:latin typeface="Twinkl SemiBold"/>
        <a:ea typeface=""/>
        <a:cs typeface=""/>
      </a:majorFont>
      <a:minorFont>
        <a:latin typeface="Twinkl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latin typeface="+mn-lt"/>
          </a:defRPr>
        </a:defPPr>
      </a:lstStyle>
    </a:txDef>
  </a:objectDefaults>
  <a:extraClrSchemeLst/>
  <a:extLst>
    <a:ext uri="{05A4C25C-085E-4340-85A3-A5531E510DB2}">
      <thm15:themeFamily xmlns:thm15="http://schemas.microsoft.com/office/thememl/2012/main" name="Secondary PowerPoint Template.pptx" id="{A9CCD460-C118-4157-B6AE-0AE693E7CFEC}" vid="{BEC8CF26-28D7-48FD-A1B6-03317E4FF3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TotalTime>
  <Words>925</Words>
  <Application>Microsoft Office PowerPoint</Application>
  <PresentationFormat>On-screen Show (4:3)</PresentationFormat>
  <Paragraphs>55</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Twinkl Light</vt:lpstr>
      <vt:lpstr>Arial</vt:lpstr>
      <vt:lpstr>Clear Sans Medium</vt:lpstr>
      <vt:lpstr>Calibri</vt:lpstr>
      <vt:lpstr>Clear Sans Light</vt:lpstr>
      <vt:lpstr>Twinkl SemiBold</vt:lpstr>
      <vt:lpstr>Sassoon Infant Rg</vt:lpstr>
      <vt:lpstr>Clear Sans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Guidance for Video/Audio in PowerPoints</dc:title>
  <dc:creator>Liam Richards</dc:creator>
  <cp:lastModifiedBy>Karen Pinkney</cp:lastModifiedBy>
  <cp:revision>8</cp:revision>
  <dcterms:created xsi:type="dcterms:W3CDTF">2017-11-06T16:38:53Z</dcterms:created>
  <dcterms:modified xsi:type="dcterms:W3CDTF">2019-10-20T10:47:02Z</dcterms:modified>
</cp:coreProperties>
</file>