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9" r:id="rId2"/>
    <p:sldId id="300" r:id="rId3"/>
    <p:sldId id="30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600"/>
    <a:srgbClr val="253746"/>
    <a:srgbClr val="1F4E79"/>
    <a:srgbClr val="BDD7EE"/>
    <a:srgbClr val="E6E6E6"/>
    <a:srgbClr val="FFE699"/>
    <a:srgbClr val="F2F2F2"/>
    <a:srgbClr val="FFF2CC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F0EBD7-EB64-405B-84BE-6007EF50A5C9}" v="144" dt="2020-05-06T09:35:52.7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1" autoAdjust="0"/>
    <p:restoredTop sz="94082" autoAdjust="0"/>
  </p:normalViewPr>
  <p:slideViewPr>
    <p:cSldViewPr snapToGrid="0">
      <p:cViewPr varScale="1">
        <p:scale>
          <a:sx n="60" d="100"/>
          <a:sy n="60" d="100"/>
        </p:scale>
        <p:origin x="17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3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3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microsoft.com/office/2007/relationships/media" Target="../media/media2.m4a"/><Relationship Id="rId7" Type="http://schemas.microsoft.com/office/2007/relationships/media" Target="../media/media6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openxmlformats.org/officeDocument/2006/relationships/image" Target="../media/image3.png"/><Relationship Id="rId5" Type="http://schemas.microsoft.com/office/2007/relationships/media" Target="../media/media4.m4a"/><Relationship Id="rId10" Type="http://schemas.openxmlformats.org/officeDocument/2006/relationships/image" Target="../media/image2.png"/><Relationship Id="rId4" Type="http://schemas.microsoft.com/office/2007/relationships/media" Target="../media/media3.m4a"/><Relationship Id="rId9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microsoft.com/office/2007/relationships/media" Target="../media/media8.m4a"/><Relationship Id="rId7" Type="http://schemas.microsoft.com/office/2007/relationships/media" Target="../media/media12.m4a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microsoft.com/office/2007/relationships/media" Target="../media/media11.m4a"/><Relationship Id="rId11" Type="http://schemas.openxmlformats.org/officeDocument/2006/relationships/image" Target="../media/image3.png"/><Relationship Id="rId5" Type="http://schemas.microsoft.com/office/2007/relationships/media" Target="../media/media10.m4a"/><Relationship Id="rId10" Type="http://schemas.openxmlformats.org/officeDocument/2006/relationships/image" Target="../media/image2.png"/><Relationship Id="rId4" Type="http://schemas.microsoft.com/office/2007/relationships/media" Target="../media/media9.m4a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4.m4a"/><Relationship Id="rId7" Type="http://schemas.openxmlformats.org/officeDocument/2006/relationships/image" Target="../media/image2.png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microsoft.com/office/2007/relationships/media" Target="../media/media1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1-digit numbers to 3-digit numbers.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4826038" y="501893"/>
            <a:ext cx="116730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347 + 5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9A5378-B51B-43AA-A6B8-A0C167D106BC}"/>
              </a:ext>
            </a:extLst>
          </p:cNvPr>
          <p:cNvGrpSpPr/>
          <p:nvPr/>
        </p:nvGrpSpPr>
        <p:grpSpPr>
          <a:xfrm>
            <a:off x="0" y="531399"/>
            <a:ext cx="5642517" cy="3285177"/>
            <a:chOff x="0" y="1010910"/>
            <a:chExt cx="5642517" cy="3285177"/>
          </a:xfrm>
        </p:grpSpPr>
        <p:sp>
          <p:nvSpPr>
            <p:cNvPr id="7" name="Speech Bubble: Rectangle with Corners Rounded 14">
              <a:extLst>
                <a:ext uri="{FF2B5EF4-FFF2-40B4-BE49-F238E27FC236}">
                  <a16:creationId xmlns:a16="http://schemas.microsoft.com/office/drawing/2014/main" id="{DB9E29E8-CA16-4472-9224-9EDC2178042C}"/>
                </a:ext>
              </a:extLst>
            </p:cNvPr>
            <p:cNvSpPr/>
            <p:nvPr/>
          </p:nvSpPr>
          <p:spPr>
            <a:xfrm>
              <a:off x="0" y="1010910"/>
              <a:ext cx="5642517" cy="3285177"/>
            </a:xfrm>
            <a:prstGeom prst="irregularSeal2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What different strategies could you use to find 347 + 5?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7618" y="1948933"/>
              <a:ext cx="1175656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56785" y="3652292"/>
            <a:ext cx="4426663" cy="1398680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use </a:t>
            </a:r>
            <a:r>
              <a:rPr lang="en-GB" b="1" dirty="0">
                <a:solidFill>
                  <a:srgbClr val="FF0000"/>
                </a:solidFill>
              </a:rPr>
              <a:t>number facts: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7 + 5 = 12 so 347 + 5 = 352.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Can you see why?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021762" y="1798158"/>
            <a:ext cx="3698492" cy="1597992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just count on 5 from 347… 348, 349, 350, 351, </a:t>
            </a:r>
            <a:r>
              <a:rPr lang="en-GB" b="1" dirty="0">
                <a:solidFill>
                  <a:srgbClr val="FF0000"/>
                </a:solidFill>
              </a:rPr>
              <a:t>352, </a:t>
            </a:r>
            <a:r>
              <a:rPr lang="en-GB" b="1" dirty="0">
                <a:solidFill>
                  <a:srgbClr val="253746"/>
                </a:solidFill>
              </a:rPr>
              <a:t>but is there a </a:t>
            </a:r>
            <a:r>
              <a:rPr lang="en-GB" b="1">
                <a:solidFill>
                  <a:srgbClr val="253746"/>
                </a:solidFill>
              </a:rPr>
              <a:t>more efficient </a:t>
            </a:r>
            <a:r>
              <a:rPr lang="en-GB" b="1" dirty="0">
                <a:solidFill>
                  <a:srgbClr val="253746"/>
                </a:solidFill>
              </a:rPr>
              <a:t>way?</a:t>
            </a:r>
          </a:p>
        </p:txBody>
      </p: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826038" y="3652290"/>
            <a:ext cx="4060133" cy="1423689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</a:t>
            </a:r>
            <a:r>
              <a:rPr lang="en-GB" b="1" dirty="0">
                <a:solidFill>
                  <a:srgbClr val="FF0000"/>
                </a:solidFill>
              </a:rPr>
              <a:t>‘bridge the 10’</a:t>
            </a:r>
            <a:r>
              <a:rPr lang="en-GB" b="1" dirty="0">
                <a:solidFill>
                  <a:srgbClr val="253746"/>
                </a:solidFill>
              </a:rPr>
              <a:t>, adding 5 in two steps: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347 + 3 + 2 = 352</a:t>
            </a: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63250E2A-853B-4740-B82B-9178ABC83F70}"/>
              </a:ext>
            </a:extLst>
          </p:cNvPr>
          <p:cNvSpPr/>
          <p:nvPr/>
        </p:nvSpPr>
        <p:spPr>
          <a:xfrm>
            <a:off x="2612706" y="4712553"/>
            <a:ext cx="4426663" cy="1398680"/>
          </a:xfrm>
          <a:prstGeom prst="wedgeEllipseCallout">
            <a:avLst>
              <a:gd name="adj1" fmla="val -59627"/>
              <a:gd name="adj2" fmla="val 4135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Working out </a:t>
            </a:r>
            <a:r>
              <a:rPr lang="en-GB" b="1" dirty="0">
                <a:solidFill>
                  <a:srgbClr val="FF0000"/>
                </a:solidFill>
              </a:rPr>
              <a:t>347 + 5 </a:t>
            </a:r>
            <a:r>
              <a:rPr lang="en-GB" b="1" dirty="0">
                <a:solidFill>
                  <a:srgbClr val="253746"/>
                </a:solidFill>
              </a:rPr>
              <a:t>is not much harder than working out </a:t>
            </a:r>
            <a:r>
              <a:rPr lang="en-GB" b="1" dirty="0">
                <a:solidFill>
                  <a:srgbClr val="FF0000"/>
                </a:solidFill>
              </a:rPr>
              <a:t>47 + 5</a:t>
            </a:r>
            <a:r>
              <a:rPr lang="en-GB" b="1" dirty="0">
                <a:solidFill>
                  <a:srgbClr val="253746"/>
                </a:solidFill>
              </a:rPr>
              <a:t>!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26BD399-100B-0A46-818E-B5261D4706D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1" end="116.94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39074" y="326325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79CC14C-42CF-A846-9435-154AA9819E0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9" end="160.192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39074" y="1469422"/>
            <a:ext cx="812800" cy="812800"/>
          </a:xfrm>
          <a:prstGeom prst="rect">
            <a:avLst/>
          </a:prstGeom>
        </p:spPr>
      </p:pic>
      <p:pic>
        <p:nvPicPr>
          <p:cNvPr id="15" name="Online Media 1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C29F0CB-D257-3844-8251-2E5EAA74F7A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20" end="145.541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39074" y="2583350"/>
            <a:ext cx="812800" cy="812800"/>
          </a:xfrm>
          <a:prstGeom prst="rect">
            <a:avLst/>
          </a:prstGeom>
        </p:spPr>
      </p:pic>
      <p:pic>
        <p:nvPicPr>
          <p:cNvPr id="16" name="Online Media 1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D5ADE18-8002-A447-94F2-F51F2919CE7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492" end="546.57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30220" y="5860305"/>
            <a:ext cx="812800" cy="812800"/>
          </a:xfrm>
          <a:prstGeom prst="rect">
            <a:avLst/>
          </a:prstGeom>
        </p:spPr>
      </p:pic>
      <p:pic>
        <p:nvPicPr>
          <p:cNvPr id="17" name="Online Media 1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635DB69-4D6C-5B44-9AD0-185B8CF39CA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675" end="100.897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13729" y="3603280"/>
            <a:ext cx="812800" cy="812800"/>
          </a:xfrm>
          <a:prstGeom prst="rect">
            <a:avLst/>
          </a:prstGeom>
        </p:spPr>
      </p:pic>
      <p:pic>
        <p:nvPicPr>
          <p:cNvPr id="18" name="Online Media 1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5C1E319-E84C-F14B-9FC1-094476EEA83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277" end="156.040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72248" y="49243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8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5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50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93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1-digit numbers to 3-digit numbers.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4741864" y="538755"/>
            <a:ext cx="2783134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236 + 7 and 878 + 6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9A5378-B51B-43AA-A6B8-A0C167D106BC}"/>
              </a:ext>
            </a:extLst>
          </p:cNvPr>
          <p:cNvGrpSpPr/>
          <p:nvPr/>
        </p:nvGrpSpPr>
        <p:grpSpPr>
          <a:xfrm>
            <a:off x="0" y="531399"/>
            <a:ext cx="5642517" cy="3285177"/>
            <a:chOff x="0" y="1010910"/>
            <a:chExt cx="5642517" cy="3285177"/>
          </a:xfrm>
        </p:grpSpPr>
        <p:sp>
          <p:nvSpPr>
            <p:cNvPr id="7" name="Speech Bubble: Rectangle with Corners Rounded 14">
              <a:extLst>
                <a:ext uri="{FF2B5EF4-FFF2-40B4-BE49-F238E27FC236}">
                  <a16:creationId xmlns:a16="http://schemas.microsoft.com/office/drawing/2014/main" id="{DB9E29E8-CA16-4472-9224-9EDC2178042C}"/>
                </a:ext>
              </a:extLst>
            </p:cNvPr>
            <p:cNvSpPr/>
            <p:nvPr/>
          </p:nvSpPr>
          <p:spPr>
            <a:xfrm>
              <a:off x="0" y="1010910"/>
              <a:ext cx="5642517" cy="3285177"/>
            </a:xfrm>
            <a:prstGeom prst="irregularSeal2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How can you solve these two questions without counting on in ones?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7618" y="1948933"/>
              <a:ext cx="1175656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56785" y="3983852"/>
            <a:ext cx="4426663" cy="1736287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use </a:t>
            </a:r>
            <a:r>
              <a:rPr lang="en-GB" b="1" dirty="0">
                <a:solidFill>
                  <a:srgbClr val="FF0000"/>
                </a:solidFill>
              </a:rPr>
              <a:t>number facts: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6 + 7 = 13 so 236 + 7 = 243, can you see why?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263376" y="1798158"/>
            <a:ext cx="3456878" cy="889286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Let’s check 236 + 7</a:t>
            </a:r>
          </a:p>
        </p:txBody>
      </p: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93934" y="3983851"/>
            <a:ext cx="4060133" cy="1736287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</a:t>
            </a:r>
            <a:r>
              <a:rPr lang="en-GB" b="1" dirty="0">
                <a:solidFill>
                  <a:srgbClr val="FF0000"/>
                </a:solidFill>
              </a:rPr>
              <a:t>‘bridge the 10’</a:t>
            </a:r>
            <a:r>
              <a:rPr lang="en-GB" b="1" dirty="0">
                <a:solidFill>
                  <a:srgbClr val="253746"/>
                </a:solidFill>
              </a:rPr>
              <a:t>, adding 7 in two steps: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236 + 4 + 3 = ?</a:t>
            </a: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45337" y="3983850"/>
            <a:ext cx="4426663" cy="1736287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use </a:t>
            </a:r>
            <a:r>
              <a:rPr lang="en-GB" b="1" dirty="0">
                <a:solidFill>
                  <a:srgbClr val="FF0000"/>
                </a:solidFill>
              </a:rPr>
              <a:t>number facts: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8 + 6 = 14 so 878 + 6 = 884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Can you see why?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263376" y="1806998"/>
            <a:ext cx="3456878" cy="889286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Let’s check 878 + 6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93933" y="3983852"/>
            <a:ext cx="4060133" cy="1736287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</a:t>
            </a:r>
            <a:r>
              <a:rPr lang="en-GB" b="1" dirty="0">
                <a:solidFill>
                  <a:srgbClr val="FF0000"/>
                </a:solidFill>
              </a:rPr>
              <a:t>‘bridge the 10’</a:t>
            </a:r>
            <a:r>
              <a:rPr lang="en-GB" b="1" dirty="0">
                <a:solidFill>
                  <a:srgbClr val="253746"/>
                </a:solidFill>
              </a:rPr>
              <a:t>, adding 6 in two steps: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878 + 2 + 4 = ?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0EFE079-11A0-CC4B-A8D4-31E50356396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" end="995.419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54900" y="338700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3306070-B8D9-4C4A-A732-93D47FE1CB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71" end="407.190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54900" y="1314095"/>
            <a:ext cx="812800" cy="812800"/>
          </a:xfrm>
          <a:prstGeom prst="rect">
            <a:avLst/>
          </a:prstGeom>
        </p:spPr>
      </p:pic>
      <p:pic>
        <p:nvPicPr>
          <p:cNvPr id="18" name="Online Media 1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EB96569-D442-304E-80A4-8073C89914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546" end="180.582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54900" y="2251641"/>
            <a:ext cx="812800" cy="812800"/>
          </a:xfrm>
          <a:prstGeom prst="rect">
            <a:avLst/>
          </a:prstGeom>
        </p:spPr>
      </p:pic>
      <p:pic>
        <p:nvPicPr>
          <p:cNvPr id="19" name="Online Media 1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09FC7AD-95AA-2A4E-914A-2841E3EAF55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348" end="96.099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66939" y="3387160"/>
            <a:ext cx="812800" cy="812800"/>
          </a:xfrm>
          <a:prstGeom prst="rect">
            <a:avLst/>
          </a:prstGeom>
        </p:spPr>
      </p:pic>
      <p:pic>
        <p:nvPicPr>
          <p:cNvPr id="20" name="Online Media 1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B04F492-145C-5448-B77C-B89F5679695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278" end="247.303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82915" y="4362555"/>
            <a:ext cx="812800" cy="812800"/>
          </a:xfrm>
          <a:prstGeom prst="rect">
            <a:avLst/>
          </a:prstGeom>
        </p:spPr>
      </p:pic>
      <p:pic>
        <p:nvPicPr>
          <p:cNvPr id="21" name="Online Media 2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903BD3C-27B8-964E-BCBA-2864C1AD799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387" end="726.353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54900" y="51753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4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0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09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91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74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9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1-digit numbers to 3-digit numbers.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9732" y="439670"/>
            <a:ext cx="2632451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397 + 5 and 693 + 9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9A5378-B51B-43AA-A6B8-A0C167D106BC}"/>
              </a:ext>
            </a:extLst>
          </p:cNvPr>
          <p:cNvGrpSpPr/>
          <p:nvPr/>
        </p:nvGrpSpPr>
        <p:grpSpPr>
          <a:xfrm>
            <a:off x="0" y="423747"/>
            <a:ext cx="6133430" cy="3713356"/>
            <a:chOff x="0" y="903258"/>
            <a:chExt cx="6133430" cy="3713356"/>
          </a:xfrm>
        </p:grpSpPr>
        <p:sp>
          <p:nvSpPr>
            <p:cNvPr id="7" name="Speech Bubble: Rectangle with Corners Rounded 14">
              <a:extLst>
                <a:ext uri="{FF2B5EF4-FFF2-40B4-BE49-F238E27FC236}">
                  <a16:creationId xmlns:a16="http://schemas.microsoft.com/office/drawing/2014/main" id="{DB9E29E8-CA16-4472-9224-9EDC2178042C}"/>
                </a:ext>
              </a:extLst>
            </p:cNvPr>
            <p:cNvSpPr/>
            <p:nvPr/>
          </p:nvSpPr>
          <p:spPr>
            <a:xfrm>
              <a:off x="0" y="903258"/>
              <a:ext cx="6133430" cy="3713356"/>
            </a:xfrm>
            <a:prstGeom prst="irregularSeal2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5B9BD5">
                      <a:lumMod val="20000"/>
                      <a:lumOff val="80000"/>
                    </a:srgbClr>
                  </a:solidFill>
                </a:rPr>
                <a:t>How can you solve these </a:t>
              </a:r>
              <a:r>
                <a:rPr lang="en-GB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two questions without counting on in 1s.</a:t>
              </a:r>
            </a:p>
            <a:p>
              <a:pPr algn="ctr"/>
              <a:r>
                <a:rPr lang="en-GB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This time we cross a 100s number…!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7618" y="1948933"/>
              <a:ext cx="1175656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33458" y="4223404"/>
            <a:ext cx="4426663" cy="1583036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use </a:t>
            </a:r>
            <a:r>
              <a:rPr lang="en-GB" b="1" dirty="0">
                <a:solidFill>
                  <a:srgbClr val="FF0000"/>
                </a:solidFill>
              </a:rPr>
              <a:t>number facts: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7 + 5 = 12 so 397 + 5 = 402.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Can you see why?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263376" y="1798158"/>
            <a:ext cx="3456878" cy="889286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Let’s check 397 + 5 </a:t>
            </a:r>
          </a:p>
        </p:txBody>
      </p: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04726" y="3860749"/>
            <a:ext cx="4060133" cy="1736287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</a:t>
            </a:r>
            <a:r>
              <a:rPr lang="en-GB" b="1" dirty="0">
                <a:solidFill>
                  <a:srgbClr val="FF0000"/>
                </a:solidFill>
              </a:rPr>
              <a:t>‘bridge the 10’</a:t>
            </a:r>
            <a:r>
              <a:rPr lang="en-GB" b="1" dirty="0">
                <a:solidFill>
                  <a:srgbClr val="253746"/>
                </a:solidFill>
              </a:rPr>
              <a:t>, adding 5 in two steps: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397 + 3 + 2 = ?</a:t>
            </a: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33458" y="3921758"/>
            <a:ext cx="4338542" cy="1373632"/>
          </a:xfrm>
          <a:prstGeom prst="wedgeEllipseCallout">
            <a:avLst>
              <a:gd name="adj1" fmla="val 54716"/>
              <a:gd name="adj2" fmla="val -5388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use </a:t>
            </a:r>
            <a:r>
              <a:rPr lang="en-GB" b="1" dirty="0">
                <a:solidFill>
                  <a:srgbClr val="FF0000"/>
                </a:solidFill>
              </a:rPr>
              <a:t>number facts: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3 + 9 = 12 so 693 + 9 = 702.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Can you see why?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263376" y="1812981"/>
            <a:ext cx="3456878" cy="889286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Let’s check 693 + 9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352992" y="3263202"/>
            <a:ext cx="3648998" cy="1398317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</a:t>
            </a:r>
            <a:r>
              <a:rPr lang="en-GB" b="1" dirty="0">
                <a:solidFill>
                  <a:srgbClr val="FF0000"/>
                </a:solidFill>
              </a:rPr>
              <a:t>‘bridge the 10’</a:t>
            </a:r>
            <a:r>
              <a:rPr lang="en-GB" b="1" dirty="0">
                <a:solidFill>
                  <a:srgbClr val="253746"/>
                </a:solidFill>
              </a:rPr>
              <a:t>, adding 9 in two steps: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693 + 7 + 2 = ?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05B2CCD7-BACB-4179-98B1-122E87F5D611}"/>
              </a:ext>
            </a:extLst>
          </p:cNvPr>
          <p:cNvSpPr/>
          <p:nvPr/>
        </p:nvSpPr>
        <p:spPr>
          <a:xfrm>
            <a:off x="5109152" y="4555189"/>
            <a:ext cx="3648998" cy="1364176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</a:t>
            </a:r>
            <a:r>
              <a:rPr lang="en-GB" b="1" dirty="0">
                <a:solidFill>
                  <a:srgbClr val="FF0000"/>
                </a:solidFill>
              </a:rPr>
              <a:t>add 10 and subtract 1</a:t>
            </a:r>
            <a:r>
              <a:rPr lang="en-GB" b="1" dirty="0">
                <a:solidFill>
                  <a:srgbClr val="253746"/>
                </a:solidFill>
              </a:rPr>
              <a:t>: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693 + 10 – 1 = ?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335A8D6-4E33-754C-9290-50C70520D9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77" end="949.911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92511" y="2806920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7F7D8DD-995F-EC4F-91C1-956CB75265C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55" end="195.106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92511" y="1748192"/>
            <a:ext cx="812800" cy="812800"/>
          </a:xfrm>
          <a:prstGeom prst="rect">
            <a:avLst/>
          </a:prstGeom>
        </p:spPr>
      </p:pic>
      <p:pic>
        <p:nvPicPr>
          <p:cNvPr id="18" name="Online Media 1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9B99FEF-B2FA-BD4C-8510-C16C7F8E04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434" end="307.88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92511" y="6894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6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3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1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3213</TotalTime>
  <Words>388</Words>
  <Application>Microsoft Office PowerPoint</Application>
  <PresentationFormat>On-screen Show (4:3)</PresentationFormat>
  <Paragraphs>51</Paragraphs>
  <Slides>3</Slides>
  <Notes>3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214</cp:revision>
  <dcterms:created xsi:type="dcterms:W3CDTF">2018-09-13T11:08:58Z</dcterms:created>
  <dcterms:modified xsi:type="dcterms:W3CDTF">2020-05-11T09:55:21Z</dcterms:modified>
</cp:coreProperties>
</file>