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"/>
  </p:notesMasterIdLst>
  <p:handoutMasterIdLst>
    <p:handoutMasterId r:id="rId5"/>
  </p:handoutMasterIdLst>
  <p:sldIdLst>
    <p:sldId id="310" r:id="rId2"/>
    <p:sldId id="316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66" autoAdjust="0"/>
    <p:restoredTop sz="88027" autoAdjust="0"/>
  </p:normalViewPr>
  <p:slideViewPr>
    <p:cSldViewPr snapToGrid="0">
      <p:cViewPr varScale="1">
        <p:scale>
          <a:sx n="60" d="100"/>
          <a:sy n="60" d="100"/>
        </p:scale>
        <p:origin x="178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3DE30-A7BD-4FAF-BD70-A5A57B8B8A99}" type="datetimeFigureOut">
              <a:rPr lang="en-GB" smtClean="0"/>
              <a:t>26/05/2020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258B1-1DD7-475B-A54B-CBC3FF4B63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7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26/05/2020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30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3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5-maths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>
              <a:solidFill>
                <a:prstClr val="whit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5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EA7600"/>
                </a:solidFill>
              </a:rPr>
              <a:t>© </a:t>
            </a:r>
            <a:r>
              <a:rPr lang="en-GB" sz="120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20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notesSlide" Target="../notesSlides/notesSlide1.xml"/><Relationship Id="rId3" Type="http://schemas.microsoft.com/office/2007/relationships/media" Target="../media/media2.m4a"/><Relationship Id="rId21" Type="http://schemas.openxmlformats.org/officeDocument/2006/relationships/image" Target="../media/image4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3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10" Type="http://schemas.openxmlformats.org/officeDocument/2006/relationships/audio" Target="../media/media5.m4a"/><Relationship Id="rId19" Type="http://schemas.openxmlformats.org/officeDocument/2006/relationships/image" Target="../media/image2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3" Type="http://schemas.microsoft.com/office/2007/relationships/media" Target="../media/media10.m4a"/><Relationship Id="rId7" Type="http://schemas.microsoft.com/office/2007/relationships/media" Target="../media/media12.m4a"/><Relationship Id="rId12" Type="http://schemas.openxmlformats.org/officeDocument/2006/relationships/image" Target="../media/image5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openxmlformats.org/officeDocument/2006/relationships/image" Target="../media/image4.png"/><Relationship Id="rId5" Type="http://schemas.microsoft.com/office/2007/relationships/media" Target="../media/media11.m4a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10.m4a"/><Relationship Id="rId9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Calculate time intervals using the 24-hour clock.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25EB80-D1C6-4011-B621-845F0A328A3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484" y="812132"/>
            <a:ext cx="2447925" cy="1447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E99BBE-B385-4900-94BA-CD0FD24A91B9}"/>
              </a:ext>
            </a:extLst>
          </p:cNvPr>
          <p:cNvSpPr txBox="1"/>
          <p:nvPr/>
        </p:nvSpPr>
        <p:spPr>
          <a:xfrm>
            <a:off x="3768393" y="1267326"/>
            <a:ext cx="368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392276-0E7F-47CE-A15C-35D884CD145D}"/>
              </a:ext>
            </a:extLst>
          </p:cNvPr>
          <p:cNvSpPr txBox="1"/>
          <p:nvPr/>
        </p:nvSpPr>
        <p:spPr>
          <a:xfrm>
            <a:off x="4160436" y="1274422"/>
            <a:ext cx="368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2BE27E-7E0F-45EE-A0C2-B07F7926A854}"/>
              </a:ext>
            </a:extLst>
          </p:cNvPr>
          <p:cNvSpPr txBox="1"/>
          <p:nvPr/>
        </p:nvSpPr>
        <p:spPr>
          <a:xfrm>
            <a:off x="4598556" y="1274422"/>
            <a:ext cx="368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0186DB-A16C-47C7-8BDB-467F19C643CD}"/>
              </a:ext>
            </a:extLst>
          </p:cNvPr>
          <p:cNvSpPr txBox="1"/>
          <p:nvPr/>
        </p:nvSpPr>
        <p:spPr>
          <a:xfrm>
            <a:off x="5024986" y="1274422"/>
            <a:ext cx="368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22053E-BBA7-4DB3-A52F-616FF04429E6}"/>
              </a:ext>
            </a:extLst>
          </p:cNvPr>
          <p:cNvGrpSpPr/>
          <p:nvPr/>
        </p:nvGrpSpPr>
        <p:grpSpPr>
          <a:xfrm>
            <a:off x="200551" y="860260"/>
            <a:ext cx="2863491" cy="1120361"/>
            <a:chOff x="1080645" y="527396"/>
            <a:chExt cx="3656825" cy="1268577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AC2E7862-D543-4D3E-86C7-B72F4A0188AC}"/>
                </a:ext>
              </a:extLst>
            </p:cNvPr>
            <p:cNvSpPr/>
            <p:nvPr/>
          </p:nvSpPr>
          <p:spPr>
            <a:xfrm>
              <a:off x="1167140" y="527396"/>
              <a:ext cx="3570330" cy="1268577"/>
            </a:xfrm>
            <a:prstGeom prst="wedgeRoundRectCallout">
              <a:avLst>
                <a:gd name="adj1" fmla="val 68881"/>
                <a:gd name="adj2" fmla="val 35612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500" b="1" dirty="0">
                  <a:solidFill>
                    <a:srgbClr val="253746"/>
                  </a:solidFill>
                </a:rPr>
                <a:t>This is a 24-hour digital clock. What would this time look like on a 12-hour digital clock?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E30F8D7-42FA-43B5-AB2B-3C4B71CBA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0645" y="901750"/>
              <a:ext cx="307921" cy="519866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F71A8D2-6806-40F1-B3E0-111E8A3AC8B6}"/>
              </a:ext>
            </a:extLst>
          </p:cNvPr>
          <p:cNvGrpSpPr/>
          <p:nvPr/>
        </p:nvGrpSpPr>
        <p:grpSpPr>
          <a:xfrm>
            <a:off x="5891482" y="854246"/>
            <a:ext cx="2917833" cy="1120361"/>
            <a:chOff x="1167140" y="527396"/>
            <a:chExt cx="3726223" cy="1268577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1E33645C-5422-4C24-A0CA-08EA7F5E4332}"/>
                </a:ext>
              </a:extLst>
            </p:cNvPr>
            <p:cNvSpPr/>
            <p:nvPr/>
          </p:nvSpPr>
          <p:spPr>
            <a:xfrm>
              <a:off x="1167140" y="527396"/>
              <a:ext cx="3570330" cy="1268577"/>
            </a:xfrm>
            <a:prstGeom prst="wedgeRoundRectCallout">
              <a:avLst>
                <a:gd name="adj1" fmla="val -65388"/>
                <a:gd name="adj2" fmla="val 37044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500" b="1" dirty="0">
                  <a:solidFill>
                    <a:srgbClr val="253746"/>
                  </a:solidFill>
                </a:rPr>
                <a:t>When is it useful to use a</a:t>
              </a:r>
            </a:p>
            <a:p>
              <a:pPr lvl="0" algn="ctr">
                <a:defRPr/>
              </a:pPr>
              <a:r>
                <a:rPr lang="en-GB" sz="1500" b="1" dirty="0">
                  <a:solidFill>
                    <a:srgbClr val="253746"/>
                  </a:solidFill>
                </a:rPr>
                <a:t>24-hour digital clock rather than a 12-hour digital clock?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7E07F93-97D0-4490-BD1E-D60197DEF5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85442" y="795131"/>
              <a:ext cx="307921" cy="519866"/>
            </a:xfrm>
            <a:prstGeom prst="rect">
              <a:avLst/>
            </a:prstGeom>
          </p:spPr>
        </p:pic>
      </p:grp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C0673096-A42A-4FAB-A47A-E3781A04BDAE}"/>
              </a:ext>
            </a:extLst>
          </p:cNvPr>
          <p:cNvSpPr/>
          <p:nvPr/>
        </p:nvSpPr>
        <p:spPr>
          <a:xfrm>
            <a:off x="2778818" y="2181328"/>
            <a:ext cx="1174059" cy="400110"/>
          </a:xfrm>
          <a:prstGeom prst="wedgeRoundRectCallout">
            <a:avLst>
              <a:gd name="adj1" fmla="val 68881"/>
              <a:gd name="adj2" fmla="val -15331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Hours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F42F5CBC-1A8A-485C-A3B5-087DBB65B81A}"/>
              </a:ext>
            </a:extLst>
          </p:cNvPr>
          <p:cNvSpPr/>
          <p:nvPr/>
        </p:nvSpPr>
        <p:spPr>
          <a:xfrm flipH="1">
            <a:off x="5138016" y="2202583"/>
            <a:ext cx="1174059" cy="400110"/>
          </a:xfrm>
          <a:prstGeom prst="wedgeRoundRectCallout">
            <a:avLst>
              <a:gd name="adj1" fmla="val 68881"/>
              <a:gd name="adj2" fmla="val -15331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Minutes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0C89383-0AE2-4A49-95BB-D370BA15C589}"/>
              </a:ext>
            </a:extLst>
          </p:cNvPr>
          <p:cNvGrpSpPr/>
          <p:nvPr/>
        </p:nvGrpSpPr>
        <p:grpSpPr>
          <a:xfrm>
            <a:off x="787483" y="2680929"/>
            <a:ext cx="3837498" cy="1403370"/>
            <a:chOff x="2417798" y="2556892"/>
            <a:chExt cx="3837498" cy="1403370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51CE59AB-3034-4A55-9C97-F3CA91A8E45C}"/>
                </a:ext>
              </a:extLst>
            </p:cNvPr>
            <p:cNvSpPr/>
            <p:nvPr/>
          </p:nvSpPr>
          <p:spPr>
            <a:xfrm>
              <a:off x="2417798" y="2556892"/>
              <a:ext cx="3415037" cy="1403370"/>
            </a:xfrm>
            <a:prstGeom prst="wedgeRoundRectCallout">
              <a:avLst>
                <a:gd name="adj1" fmla="val -49180"/>
                <a:gd name="adj2" fmla="val 73883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500" b="1" dirty="0">
                  <a:solidFill>
                    <a:srgbClr val="253746"/>
                  </a:solidFill>
                </a:rPr>
                <a:t>A school science lesson</a:t>
              </a:r>
              <a:r>
                <a:rPr lang="en-GB" sz="1500" b="1" dirty="0">
                  <a:solidFill>
                    <a:srgbClr val="C00000"/>
                  </a:solidFill>
                </a:rPr>
                <a:t> starts at 10:45 </a:t>
              </a:r>
              <a:r>
                <a:rPr lang="en-GB" sz="1500" b="1" dirty="0">
                  <a:solidFill>
                    <a:srgbClr val="253746"/>
                  </a:solidFill>
                </a:rPr>
                <a:t>and </a:t>
              </a:r>
              <a:r>
                <a:rPr lang="en-GB" sz="1500" b="1" dirty="0">
                  <a:solidFill>
                    <a:srgbClr val="C00000"/>
                  </a:solidFill>
                </a:rPr>
                <a:t>ends at 11:35</a:t>
              </a:r>
              <a:r>
                <a:rPr lang="en-GB" sz="1500" b="1" dirty="0">
                  <a:solidFill>
                    <a:srgbClr val="253746"/>
                  </a:solidFill>
                </a:rPr>
                <a:t>.</a:t>
              </a:r>
            </a:p>
            <a:p>
              <a:pPr lvl="0" algn="ctr">
                <a:defRPr/>
              </a:pPr>
              <a:r>
                <a:rPr lang="en-GB" sz="1500" b="1" dirty="0">
                  <a:solidFill>
                    <a:srgbClr val="253746"/>
                  </a:solidFill>
                </a:rPr>
                <a:t>How long does it last?</a:t>
              </a:r>
            </a:p>
            <a:p>
              <a:pPr lvl="0" algn="ctr">
                <a:defRPr/>
              </a:pPr>
              <a:r>
                <a:rPr lang="en-GB" sz="1500" b="1" dirty="0">
                  <a:solidFill>
                    <a:srgbClr val="253746"/>
                  </a:solidFill>
                </a:rPr>
                <a:t>Sketch a time number line to represent this on your whiteboard. </a:t>
              </a:r>
            </a:p>
          </p:txBody>
        </p: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3CE2AA30-A446-4B65-BF76-4B67DCB73E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907" y="2767946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DCBE365A-5D88-4007-A234-9C7AB0D63A1E}"/>
              </a:ext>
            </a:extLst>
          </p:cNvPr>
          <p:cNvSpPr/>
          <p:nvPr/>
        </p:nvSpPr>
        <p:spPr>
          <a:xfrm>
            <a:off x="4624981" y="2642438"/>
            <a:ext cx="3610566" cy="1370101"/>
          </a:xfrm>
          <a:prstGeom prst="cloudCallout">
            <a:avLst>
              <a:gd name="adj1" fmla="val -64035"/>
              <a:gd name="adj2" fmla="val 4944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>
                <a:solidFill>
                  <a:srgbClr val="253746"/>
                </a:solidFill>
              </a:rPr>
              <a:t>How many minutes until 11 o’clock? Remember that we are counting up to 60, not 100…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21C5F2B-4CBE-47E1-AE89-A816E53CC841}"/>
              </a:ext>
            </a:extLst>
          </p:cNvPr>
          <p:cNvGrpSpPr/>
          <p:nvPr/>
        </p:nvGrpSpPr>
        <p:grpSpPr>
          <a:xfrm>
            <a:off x="1213151" y="4662930"/>
            <a:ext cx="2598110" cy="1008011"/>
            <a:chOff x="1213944" y="2398278"/>
            <a:chExt cx="2598110" cy="1008011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4C17C92-2F23-4D67-980C-AABB2A37F5A1}"/>
                </a:ext>
              </a:extLst>
            </p:cNvPr>
            <p:cNvSpPr/>
            <p:nvPr/>
          </p:nvSpPr>
          <p:spPr>
            <a:xfrm>
              <a:off x="1213944" y="2398278"/>
              <a:ext cx="1882963" cy="504517"/>
            </a:xfrm>
            <a:custGeom>
              <a:avLst/>
              <a:gdLst>
                <a:gd name="connsiteX0" fmla="*/ 0 w 961696"/>
                <a:gd name="connsiteY0" fmla="*/ 504517 h 504517"/>
                <a:gd name="connsiteX1" fmla="*/ 536027 w 961696"/>
                <a:gd name="connsiteY1" fmla="*/ 20 h 504517"/>
                <a:gd name="connsiteX2" fmla="*/ 961696 w 961696"/>
                <a:gd name="connsiteY2" fmla="*/ 488751 h 50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1696" h="504517">
                  <a:moveTo>
                    <a:pt x="0" y="504517"/>
                  </a:moveTo>
                  <a:cubicBezTo>
                    <a:pt x="187872" y="253582"/>
                    <a:pt x="375744" y="2648"/>
                    <a:pt x="536027" y="20"/>
                  </a:cubicBezTo>
                  <a:cubicBezTo>
                    <a:pt x="696310" y="-2608"/>
                    <a:pt x="829003" y="243071"/>
                    <a:pt x="961696" y="488751"/>
                  </a:cubicBezTo>
                </a:path>
              </a:pathLst>
            </a:custGeom>
            <a:noFill/>
            <a:ln w="28575" cap="flat" cmpd="sng" algn="ctr">
              <a:solidFill>
                <a:srgbClr val="25374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32106A0-363B-41B3-99FF-8B5027E5A47C}"/>
                </a:ext>
              </a:extLst>
            </p:cNvPr>
            <p:cNvSpPr txBox="1"/>
            <p:nvPr/>
          </p:nvSpPr>
          <p:spPr>
            <a:xfrm>
              <a:off x="2724233" y="3006179"/>
              <a:ext cx="10878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</a:rPr>
                <a:t>11:00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BAF1DDF-CB23-403A-942B-9DA86FB329AC}"/>
                </a:ext>
              </a:extLst>
            </p:cNvPr>
            <p:cNvCxnSpPr>
              <a:cxnSpLocks/>
            </p:cNvCxnSpPr>
            <p:nvPr/>
          </p:nvCxnSpPr>
          <p:spPr>
            <a:xfrm>
              <a:off x="3084785" y="2874824"/>
              <a:ext cx="0" cy="141850"/>
            </a:xfrm>
            <a:prstGeom prst="line">
              <a:avLst/>
            </a:prstGeom>
            <a:noFill/>
            <a:ln w="28575" cap="flat" cmpd="sng" algn="ctr">
              <a:solidFill>
                <a:srgbClr val="253746"/>
              </a:solidFill>
              <a:prstDash val="solid"/>
              <a:miter lim="800000"/>
            </a:ln>
            <a:effectLst/>
          </p:spPr>
        </p:cxn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E2E1CFF-5B8B-48BA-8EE3-204785F4B6D4}"/>
              </a:ext>
            </a:extLst>
          </p:cNvPr>
          <p:cNvSpPr/>
          <p:nvPr/>
        </p:nvSpPr>
        <p:spPr>
          <a:xfrm>
            <a:off x="3096114" y="4521080"/>
            <a:ext cx="4642343" cy="630612"/>
          </a:xfrm>
          <a:custGeom>
            <a:avLst/>
            <a:gdLst>
              <a:gd name="connsiteX0" fmla="*/ 0 w 961696"/>
              <a:gd name="connsiteY0" fmla="*/ 504517 h 504517"/>
              <a:gd name="connsiteX1" fmla="*/ 536027 w 961696"/>
              <a:gd name="connsiteY1" fmla="*/ 20 h 504517"/>
              <a:gd name="connsiteX2" fmla="*/ 961696 w 961696"/>
              <a:gd name="connsiteY2" fmla="*/ 488751 h 50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1696" h="504517">
                <a:moveTo>
                  <a:pt x="0" y="504517"/>
                </a:moveTo>
                <a:cubicBezTo>
                  <a:pt x="187872" y="253582"/>
                  <a:pt x="375744" y="2648"/>
                  <a:pt x="536027" y="20"/>
                </a:cubicBezTo>
                <a:cubicBezTo>
                  <a:pt x="696310" y="-2608"/>
                  <a:pt x="829003" y="243071"/>
                  <a:pt x="961696" y="488751"/>
                </a:cubicBezTo>
              </a:path>
            </a:pathLst>
          </a:custGeom>
          <a:noFill/>
          <a:ln w="28575" cap="flat" cmpd="sng" algn="ctr">
            <a:solidFill>
              <a:srgbClr val="2537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E78B24A-8C87-44EC-B8B1-79A834BE6ECA}"/>
              </a:ext>
            </a:extLst>
          </p:cNvPr>
          <p:cNvGrpSpPr/>
          <p:nvPr/>
        </p:nvGrpSpPr>
        <p:grpSpPr>
          <a:xfrm>
            <a:off x="787483" y="5139476"/>
            <a:ext cx="7567448" cy="531465"/>
            <a:chOff x="787483" y="5139476"/>
            <a:chExt cx="7567448" cy="53146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235A713-1781-46C0-BF0B-C9A5C05CC3F5}"/>
                </a:ext>
              </a:extLst>
            </p:cNvPr>
            <p:cNvCxnSpPr/>
            <p:nvPr/>
          </p:nvCxnSpPr>
          <p:spPr>
            <a:xfrm>
              <a:off x="976667" y="5144736"/>
              <a:ext cx="7126014" cy="0"/>
            </a:xfrm>
            <a:prstGeom prst="line">
              <a:avLst/>
            </a:prstGeom>
            <a:noFill/>
            <a:ln w="28575" cap="flat" cmpd="sng" algn="ctr">
              <a:solidFill>
                <a:srgbClr val="253746"/>
              </a:solidFill>
              <a:prstDash val="solid"/>
              <a:miter lim="800000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540CEC5-DF59-40E1-88FE-9CC21455864B}"/>
                </a:ext>
              </a:extLst>
            </p:cNvPr>
            <p:cNvSpPr txBox="1"/>
            <p:nvPr/>
          </p:nvSpPr>
          <p:spPr>
            <a:xfrm>
              <a:off x="787483" y="5249143"/>
              <a:ext cx="10878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</a:rPr>
                <a:t>10:45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7063001-5115-4325-B1BE-E9A60A3A6869}"/>
                </a:ext>
              </a:extLst>
            </p:cNvPr>
            <p:cNvSpPr txBox="1"/>
            <p:nvPr/>
          </p:nvSpPr>
          <p:spPr>
            <a:xfrm>
              <a:off x="7267110" y="5270831"/>
              <a:ext cx="10878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</a:rPr>
                <a:t>11:35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E75FFDF-5EFB-424A-9697-154F3DACE837}"/>
                </a:ext>
              </a:extLst>
            </p:cNvPr>
            <p:cNvCxnSpPr>
              <a:cxnSpLocks/>
            </p:cNvCxnSpPr>
            <p:nvPr/>
          </p:nvCxnSpPr>
          <p:spPr>
            <a:xfrm>
              <a:off x="1260449" y="5146690"/>
              <a:ext cx="0" cy="141850"/>
            </a:xfrm>
            <a:prstGeom prst="line">
              <a:avLst/>
            </a:prstGeom>
            <a:noFill/>
            <a:ln w="28575" cap="flat" cmpd="sng" algn="ctr">
              <a:solidFill>
                <a:srgbClr val="253746"/>
              </a:solidFill>
              <a:prstDash val="solid"/>
              <a:miter lim="800000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F603D22-2F81-46AB-B895-7084E1D09584}"/>
                </a:ext>
              </a:extLst>
            </p:cNvPr>
            <p:cNvCxnSpPr>
              <a:cxnSpLocks/>
            </p:cNvCxnSpPr>
            <p:nvPr/>
          </p:nvCxnSpPr>
          <p:spPr>
            <a:xfrm>
              <a:off x="7750581" y="5139476"/>
              <a:ext cx="0" cy="141850"/>
            </a:xfrm>
            <a:prstGeom prst="line">
              <a:avLst/>
            </a:prstGeom>
            <a:noFill/>
            <a:ln w="28575" cap="flat" cmpd="sng" algn="ctr">
              <a:solidFill>
                <a:srgbClr val="253746"/>
              </a:solidFill>
              <a:prstDash val="solid"/>
              <a:miter lim="800000"/>
            </a:ln>
            <a:effectLst/>
          </p:spPr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9813FA40-4A9C-4810-8386-593AF37F09EE}"/>
              </a:ext>
            </a:extLst>
          </p:cNvPr>
          <p:cNvSpPr txBox="1"/>
          <p:nvPr/>
        </p:nvSpPr>
        <p:spPr>
          <a:xfrm>
            <a:off x="1635619" y="4260190"/>
            <a:ext cx="1087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15 mins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89B700-4AFC-46CF-8F10-66B49BE1305A}"/>
              </a:ext>
            </a:extLst>
          </p:cNvPr>
          <p:cNvSpPr txBox="1"/>
          <p:nvPr/>
        </p:nvSpPr>
        <p:spPr>
          <a:xfrm>
            <a:off x="5181134" y="4120970"/>
            <a:ext cx="1087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35 mins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F06F12F-D4A4-4459-BC5D-128D70F12BE3}"/>
              </a:ext>
            </a:extLst>
          </p:cNvPr>
          <p:cNvSpPr txBox="1"/>
          <p:nvPr/>
        </p:nvSpPr>
        <p:spPr>
          <a:xfrm>
            <a:off x="3064042" y="5751061"/>
            <a:ext cx="3547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15 mins + 35 mins = 50 mins</a:t>
            </a:r>
          </a:p>
        </p:txBody>
      </p:sp>
      <p:pic>
        <p:nvPicPr>
          <p:cNvPr id="13" name="Online Media 1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05A2E08-AEDD-7E41-AA80-3B8CF9DDA0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594850" y="737027"/>
            <a:ext cx="812800" cy="812800"/>
          </a:xfrm>
          <a:prstGeom prst="rect">
            <a:avLst/>
          </a:prstGeom>
        </p:spPr>
      </p:pic>
      <p:pic>
        <p:nvPicPr>
          <p:cNvPr id="25" name="Online Media 2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DD4A285-BDF4-C64D-A1F0-7A63EBC7816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592695" y="1920734"/>
            <a:ext cx="812800" cy="812800"/>
          </a:xfrm>
          <a:prstGeom prst="rect">
            <a:avLst/>
          </a:prstGeom>
        </p:spPr>
      </p:pic>
      <p:pic>
        <p:nvPicPr>
          <p:cNvPr id="41" name="Online Media 4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A21F2BC-490E-4944-92BB-09B8B10DBEE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430207" y="3866759"/>
            <a:ext cx="812800" cy="812800"/>
          </a:xfrm>
          <a:prstGeom prst="rect">
            <a:avLst/>
          </a:prstGeom>
        </p:spPr>
      </p:pic>
      <p:pic>
        <p:nvPicPr>
          <p:cNvPr id="43" name="Online Media 4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4D8A832-5123-CF4C-AB75-D95C24FCCBB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282815" y="6045200"/>
            <a:ext cx="812800" cy="812800"/>
          </a:xfrm>
          <a:prstGeom prst="rect">
            <a:avLst/>
          </a:prstGeom>
        </p:spPr>
      </p:pic>
      <p:pic>
        <p:nvPicPr>
          <p:cNvPr id="44" name="Online Media 4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FEB6000-4617-1243-B04C-3A7C2039183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0095615" y="5965190"/>
            <a:ext cx="812800" cy="812800"/>
          </a:xfrm>
          <a:prstGeom prst="rect">
            <a:avLst/>
          </a:prstGeom>
        </p:spPr>
      </p:pic>
      <p:pic>
        <p:nvPicPr>
          <p:cNvPr id="45" name="Online Media 4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3B81042-ECA0-C94A-8F51-F547EBCED73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519823" y="2774474"/>
            <a:ext cx="812800" cy="812800"/>
          </a:xfrm>
          <a:prstGeom prst="rect">
            <a:avLst/>
          </a:prstGeom>
        </p:spPr>
      </p:pic>
      <p:pic>
        <p:nvPicPr>
          <p:cNvPr id="46" name="Online Media 4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20A45BC-4AAE-DD44-8FB8-6F4586DB970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381439" y="4836386"/>
            <a:ext cx="812800" cy="812800"/>
          </a:xfrm>
          <a:prstGeom prst="rect">
            <a:avLst/>
          </a:prstGeom>
        </p:spPr>
      </p:pic>
      <p:pic>
        <p:nvPicPr>
          <p:cNvPr id="47" name="Online Media 4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9C9B202-4FFD-7045-A89B-34C68279A5F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0326757" y="4660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7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6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51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98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000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14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480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568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4522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6" grpId="0" animBg="1"/>
      <p:bldP spid="35" grpId="0" animBg="1"/>
      <p:bldP spid="39" grpId="0"/>
      <p:bldP spid="40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>
                <a:solidFill>
                  <a:srgbClr val="5B9BD5">
                    <a:lumMod val="75000"/>
                  </a:srgbClr>
                </a:solidFill>
              </a:rPr>
              <a:t>Calculate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time intervals using the 24-hour clock.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681214-7D44-42AB-97EB-09D0A5F7FC18}"/>
              </a:ext>
            </a:extLst>
          </p:cNvPr>
          <p:cNvGrpSpPr/>
          <p:nvPr/>
        </p:nvGrpSpPr>
        <p:grpSpPr>
          <a:xfrm>
            <a:off x="762000" y="640341"/>
            <a:ext cx="5374759" cy="940224"/>
            <a:chOff x="2445296" y="2521349"/>
            <a:chExt cx="5374759" cy="940224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342E02CF-D7F0-4C52-B819-9BC3DA542026}"/>
                </a:ext>
              </a:extLst>
            </p:cNvPr>
            <p:cNvSpPr/>
            <p:nvPr/>
          </p:nvSpPr>
          <p:spPr>
            <a:xfrm>
              <a:off x="2445296" y="2556892"/>
              <a:ext cx="4914181" cy="904681"/>
            </a:xfrm>
            <a:prstGeom prst="wedgeRoundRectCallout">
              <a:avLst>
                <a:gd name="adj1" fmla="val -49180"/>
                <a:gd name="adj2" fmla="val 73883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A singing lesson </a:t>
              </a:r>
              <a:r>
                <a:rPr lang="en-GB" sz="1600" b="1" dirty="0">
                  <a:solidFill>
                    <a:srgbClr val="C00000"/>
                  </a:solidFill>
                </a:rPr>
                <a:t>starts at 13:50 </a:t>
              </a:r>
              <a:r>
                <a:rPr lang="en-GB" sz="1600" b="1" dirty="0">
                  <a:solidFill>
                    <a:srgbClr val="253746"/>
                  </a:solidFill>
                </a:rPr>
                <a:t>and </a:t>
              </a:r>
              <a:r>
                <a:rPr lang="en-GB" sz="1600" b="1" dirty="0">
                  <a:solidFill>
                    <a:srgbClr val="C00000"/>
                  </a:solidFill>
                </a:rPr>
                <a:t>ends at 14:40</a:t>
              </a:r>
              <a:r>
                <a:rPr lang="en-GB" sz="1600" b="1" dirty="0">
                  <a:solidFill>
                    <a:srgbClr val="253746"/>
                  </a:solidFill>
                </a:rPr>
                <a:t>.</a:t>
              </a:r>
            </a:p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How long does it last?</a:t>
              </a:r>
            </a:p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Sketch a time number line to represent this. </a:t>
              </a:r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3A61AD51-47D2-4595-A16E-986507996F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6666" y="2521349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1D85F0BC-EDBC-4276-9373-7D9964F2AB5E}"/>
              </a:ext>
            </a:extLst>
          </p:cNvPr>
          <p:cNvSpPr/>
          <p:nvPr/>
        </p:nvSpPr>
        <p:spPr>
          <a:xfrm>
            <a:off x="5495707" y="1717695"/>
            <a:ext cx="2557590" cy="516548"/>
          </a:xfrm>
          <a:prstGeom prst="wedgeRoundRectCallout">
            <a:avLst>
              <a:gd name="adj1" fmla="val 51771"/>
              <a:gd name="adj2" fmla="val 100802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check…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C3CED42-AA12-435A-BB7E-0765CA7E982F}"/>
              </a:ext>
            </a:extLst>
          </p:cNvPr>
          <p:cNvGrpSpPr/>
          <p:nvPr/>
        </p:nvGrpSpPr>
        <p:grpSpPr>
          <a:xfrm>
            <a:off x="1101008" y="3663877"/>
            <a:ext cx="2598110" cy="1008011"/>
            <a:chOff x="1213944" y="2398278"/>
            <a:chExt cx="2598110" cy="1008011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8DE187-7228-4C25-8626-D25BE6B5BC7A}"/>
                </a:ext>
              </a:extLst>
            </p:cNvPr>
            <p:cNvSpPr/>
            <p:nvPr/>
          </p:nvSpPr>
          <p:spPr>
            <a:xfrm>
              <a:off x="1213944" y="2398278"/>
              <a:ext cx="1882963" cy="504517"/>
            </a:xfrm>
            <a:custGeom>
              <a:avLst/>
              <a:gdLst>
                <a:gd name="connsiteX0" fmla="*/ 0 w 961696"/>
                <a:gd name="connsiteY0" fmla="*/ 504517 h 504517"/>
                <a:gd name="connsiteX1" fmla="*/ 536027 w 961696"/>
                <a:gd name="connsiteY1" fmla="*/ 20 h 504517"/>
                <a:gd name="connsiteX2" fmla="*/ 961696 w 961696"/>
                <a:gd name="connsiteY2" fmla="*/ 488751 h 50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1696" h="504517">
                  <a:moveTo>
                    <a:pt x="0" y="504517"/>
                  </a:moveTo>
                  <a:cubicBezTo>
                    <a:pt x="187872" y="253582"/>
                    <a:pt x="375744" y="2648"/>
                    <a:pt x="536027" y="20"/>
                  </a:cubicBezTo>
                  <a:cubicBezTo>
                    <a:pt x="696310" y="-2608"/>
                    <a:pt x="829003" y="243071"/>
                    <a:pt x="961696" y="488751"/>
                  </a:cubicBezTo>
                </a:path>
              </a:pathLst>
            </a:custGeom>
            <a:noFill/>
            <a:ln w="28575" cap="flat" cmpd="sng" algn="ctr">
              <a:solidFill>
                <a:srgbClr val="25374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C2B3BA7-34E2-420F-BD08-56F43B4CCDAB}"/>
                </a:ext>
              </a:extLst>
            </p:cNvPr>
            <p:cNvSpPr txBox="1"/>
            <p:nvPr/>
          </p:nvSpPr>
          <p:spPr>
            <a:xfrm>
              <a:off x="2724233" y="3006179"/>
              <a:ext cx="10878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</a:rPr>
                <a:t>14:00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167CC3F-7458-4CD5-B4AD-C827B51F9D26}"/>
                </a:ext>
              </a:extLst>
            </p:cNvPr>
            <p:cNvCxnSpPr>
              <a:cxnSpLocks/>
            </p:cNvCxnSpPr>
            <p:nvPr/>
          </p:nvCxnSpPr>
          <p:spPr>
            <a:xfrm>
              <a:off x="3084785" y="2874824"/>
              <a:ext cx="0" cy="141850"/>
            </a:xfrm>
            <a:prstGeom prst="line">
              <a:avLst/>
            </a:prstGeom>
            <a:noFill/>
            <a:ln w="28575" cap="flat" cmpd="sng" algn="ctr">
              <a:solidFill>
                <a:srgbClr val="253746"/>
              </a:solidFill>
              <a:prstDash val="solid"/>
              <a:miter lim="800000"/>
            </a:ln>
            <a:effectLst/>
          </p:spPr>
        </p:cxn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98D8902-DB85-4754-A6B7-142F7BEED255}"/>
              </a:ext>
            </a:extLst>
          </p:cNvPr>
          <p:cNvSpPr/>
          <p:nvPr/>
        </p:nvSpPr>
        <p:spPr>
          <a:xfrm>
            <a:off x="2983971" y="3522027"/>
            <a:ext cx="4642343" cy="630612"/>
          </a:xfrm>
          <a:custGeom>
            <a:avLst/>
            <a:gdLst>
              <a:gd name="connsiteX0" fmla="*/ 0 w 961696"/>
              <a:gd name="connsiteY0" fmla="*/ 504517 h 504517"/>
              <a:gd name="connsiteX1" fmla="*/ 536027 w 961696"/>
              <a:gd name="connsiteY1" fmla="*/ 20 h 504517"/>
              <a:gd name="connsiteX2" fmla="*/ 961696 w 961696"/>
              <a:gd name="connsiteY2" fmla="*/ 488751 h 50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1696" h="504517">
                <a:moveTo>
                  <a:pt x="0" y="504517"/>
                </a:moveTo>
                <a:cubicBezTo>
                  <a:pt x="187872" y="253582"/>
                  <a:pt x="375744" y="2648"/>
                  <a:pt x="536027" y="20"/>
                </a:cubicBezTo>
                <a:cubicBezTo>
                  <a:pt x="696310" y="-2608"/>
                  <a:pt x="829003" y="243071"/>
                  <a:pt x="961696" y="488751"/>
                </a:cubicBezTo>
              </a:path>
            </a:pathLst>
          </a:custGeom>
          <a:noFill/>
          <a:ln w="28575" cap="flat" cmpd="sng" algn="ctr">
            <a:solidFill>
              <a:srgbClr val="2537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EE9984F-5FAE-444B-8ADD-D941BA3DA060}"/>
              </a:ext>
            </a:extLst>
          </p:cNvPr>
          <p:cNvGrpSpPr/>
          <p:nvPr/>
        </p:nvGrpSpPr>
        <p:grpSpPr>
          <a:xfrm>
            <a:off x="675340" y="4140423"/>
            <a:ext cx="7610580" cy="522709"/>
            <a:chOff x="787483" y="5139476"/>
            <a:chExt cx="7610580" cy="522709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FF7BEAC-56B9-498B-9EA0-CBA10E0E5312}"/>
                </a:ext>
              </a:extLst>
            </p:cNvPr>
            <p:cNvCxnSpPr/>
            <p:nvPr/>
          </p:nvCxnSpPr>
          <p:spPr>
            <a:xfrm>
              <a:off x="976667" y="5144736"/>
              <a:ext cx="7126014" cy="0"/>
            </a:xfrm>
            <a:prstGeom prst="line">
              <a:avLst/>
            </a:prstGeom>
            <a:noFill/>
            <a:ln w="28575" cap="flat" cmpd="sng" algn="ctr">
              <a:solidFill>
                <a:srgbClr val="253746"/>
              </a:solidFill>
              <a:prstDash val="solid"/>
              <a:miter lim="800000"/>
            </a:ln>
            <a:effectLst/>
          </p:spPr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C4814C3-E61A-4605-BCB0-8394D19DD91E}"/>
                </a:ext>
              </a:extLst>
            </p:cNvPr>
            <p:cNvSpPr txBox="1"/>
            <p:nvPr/>
          </p:nvSpPr>
          <p:spPr>
            <a:xfrm>
              <a:off x="787483" y="5249143"/>
              <a:ext cx="10878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</a:rPr>
                <a:t>13:50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1CE95A9-4DE8-44DD-912D-A733D7D10D82}"/>
                </a:ext>
              </a:extLst>
            </p:cNvPr>
            <p:cNvSpPr txBox="1"/>
            <p:nvPr/>
          </p:nvSpPr>
          <p:spPr>
            <a:xfrm>
              <a:off x="7310242" y="5262075"/>
              <a:ext cx="10878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</a:rPr>
                <a:t>14:40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198A630-1476-4FDA-AA08-EAF87C2296DE}"/>
                </a:ext>
              </a:extLst>
            </p:cNvPr>
            <p:cNvCxnSpPr>
              <a:cxnSpLocks/>
            </p:cNvCxnSpPr>
            <p:nvPr/>
          </p:nvCxnSpPr>
          <p:spPr>
            <a:xfrm>
              <a:off x="1260449" y="5146690"/>
              <a:ext cx="0" cy="141850"/>
            </a:xfrm>
            <a:prstGeom prst="line">
              <a:avLst/>
            </a:prstGeom>
            <a:noFill/>
            <a:ln w="28575" cap="flat" cmpd="sng" algn="ctr">
              <a:solidFill>
                <a:srgbClr val="253746"/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5675620-D6B1-4951-A08D-7067B26B64D6}"/>
                </a:ext>
              </a:extLst>
            </p:cNvPr>
            <p:cNvCxnSpPr>
              <a:cxnSpLocks/>
            </p:cNvCxnSpPr>
            <p:nvPr/>
          </p:nvCxnSpPr>
          <p:spPr>
            <a:xfrm>
              <a:off x="7750581" y="5139476"/>
              <a:ext cx="0" cy="141850"/>
            </a:xfrm>
            <a:prstGeom prst="line">
              <a:avLst/>
            </a:prstGeom>
            <a:noFill/>
            <a:ln w="28575" cap="flat" cmpd="sng" algn="ctr">
              <a:solidFill>
                <a:srgbClr val="253746"/>
              </a:solidFill>
              <a:prstDash val="solid"/>
              <a:miter lim="800000"/>
            </a:ln>
            <a:effectLst/>
          </p:spPr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4C784C4-EAD7-4858-A444-20E081A8871C}"/>
              </a:ext>
            </a:extLst>
          </p:cNvPr>
          <p:cNvSpPr txBox="1"/>
          <p:nvPr/>
        </p:nvSpPr>
        <p:spPr>
          <a:xfrm>
            <a:off x="1523476" y="3261137"/>
            <a:ext cx="1087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10 mins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2A7FEF-694A-4FC6-B6A2-17FA3DF90556}"/>
              </a:ext>
            </a:extLst>
          </p:cNvPr>
          <p:cNvSpPr txBox="1"/>
          <p:nvPr/>
        </p:nvSpPr>
        <p:spPr>
          <a:xfrm>
            <a:off x="5068991" y="3121917"/>
            <a:ext cx="1087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kern="0" dirty="0">
                <a:solidFill>
                  <a:srgbClr val="C00000"/>
                </a:solidFill>
              </a:rPr>
              <a:t>4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0 mins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9D1422-E8E1-48EA-8660-55249C27A25A}"/>
              </a:ext>
            </a:extLst>
          </p:cNvPr>
          <p:cNvSpPr txBox="1"/>
          <p:nvPr/>
        </p:nvSpPr>
        <p:spPr>
          <a:xfrm>
            <a:off x="2951899" y="4752008"/>
            <a:ext cx="3547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10 mins + 40 mins = 50 mins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76DACA4-9192-9143-BD2C-4E52D72EEE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617710" y="150075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E4EC4A5-98EB-6A46-826C-4705A99800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617710" y="1033518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1F00096-8D7E-CA48-A9D5-9146FC5BBBE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598971" y="1889943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0375543-96BA-D747-A5FB-3EE53A7E831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598971" y="30224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1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8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2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7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2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7" grpId="0" animBg="1"/>
      <p:bldP spid="23" grpId="0" animBg="1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1_Office Theme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2082</TotalTime>
  <Words>174</Words>
  <Application>Microsoft Office PowerPoint</Application>
  <PresentationFormat>On-screen Show (4:3)</PresentationFormat>
  <Paragraphs>37</Paragraphs>
  <Slides>2</Slides>
  <Notes>2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194</cp:revision>
  <dcterms:created xsi:type="dcterms:W3CDTF">2018-09-13T11:08:58Z</dcterms:created>
  <dcterms:modified xsi:type="dcterms:W3CDTF">2020-05-26T14:51:18Z</dcterms:modified>
</cp:coreProperties>
</file>